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6"/>
  </p:notesMasterIdLst>
  <p:handoutMasterIdLst>
    <p:handoutMasterId r:id="rId47"/>
  </p:handoutMasterIdLst>
  <p:sldIdLst>
    <p:sldId id="256" r:id="rId2"/>
    <p:sldId id="257" r:id="rId3"/>
    <p:sldId id="277" r:id="rId4"/>
    <p:sldId id="259" r:id="rId5"/>
    <p:sldId id="292" r:id="rId6"/>
    <p:sldId id="293" r:id="rId7"/>
    <p:sldId id="260" r:id="rId8"/>
    <p:sldId id="294" r:id="rId9"/>
    <p:sldId id="295" r:id="rId10"/>
    <p:sldId id="263" r:id="rId11"/>
    <p:sldId id="304" r:id="rId12"/>
    <p:sldId id="280" r:id="rId13"/>
    <p:sldId id="283" r:id="rId14"/>
    <p:sldId id="261" r:id="rId15"/>
    <p:sldId id="271" r:id="rId16"/>
    <p:sldId id="273" r:id="rId17"/>
    <p:sldId id="264" r:id="rId18"/>
    <p:sldId id="272" r:id="rId19"/>
    <p:sldId id="298" r:id="rId20"/>
    <p:sldId id="279" r:id="rId21"/>
    <p:sldId id="285" r:id="rId22"/>
    <p:sldId id="297" r:id="rId23"/>
    <p:sldId id="299" r:id="rId24"/>
    <p:sldId id="300" r:id="rId25"/>
    <p:sldId id="301" r:id="rId26"/>
    <p:sldId id="302" r:id="rId27"/>
    <p:sldId id="303" r:id="rId28"/>
    <p:sldId id="284" r:id="rId29"/>
    <p:sldId id="286" r:id="rId30"/>
    <p:sldId id="291" r:id="rId31"/>
    <p:sldId id="266" r:id="rId32"/>
    <p:sldId id="267" r:id="rId33"/>
    <p:sldId id="265" r:id="rId34"/>
    <p:sldId id="287" r:id="rId35"/>
    <p:sldId id="282" r:id="rId36"/>
    <p:sldId id="290" r:id="rId37"/>
    <p:sldId id="289" r:id="rId38"/>
    <p:sldId id="269" r:id="rId39"/>
    <p:sldId id="270" r:id="rId40"/>
    <p:sldId id="275" r:id="rId41"/>
    <p:sldId id="274" r:id="rId42"/>
    <p:sldId id="296" r:id="rId43"/>
    <p:sldId id="276" r:id="rId44"/>
    <p:sldId id="288" r:id="rId4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6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3" y="1"/>
            <a:ext cx="3043343" cy="465455"/>
          </a:xfrm>
          <a:prstGeom prst="rect">
            <a:avLst/>
          </a:prstGeom>
        </p:spPr>
        <p:txBody>
          <a:bodyPr vert="horz" lIns="93324" tIns="46662" rIns="93324" bIns="46662" rtlCol="0"/>
          <a:lstStyle>
            <a:lvl1pPr algn="r">
              <a:defRPr sz="1200"/>
            </a:lvl1pPr>
          </a:lstStyle>
          <a:p>
            <a:fld id="{638FD5F7-A71B-447F-B87B-DF232BDCA44B}" type="datetimeFigureOut">
              <a:rPr lang="en-US" smtClean="0"/>
              <a:t>10/28/2019</a:t>
            </a:fld>
            <a:endParaRPr lang="en-US"/>
          </a:p>
        </p:txBody>
      </p:sp>
      <p:sp>
        <p:nvSpPr>
          <p:cNvPr id="4" name="Footer Placeholder 3"/>
          <p:cNvSpPr>
            <a:spLocks noGrp="1"/>
          </p:cNvSpPr>
          <p:nvPr>
            <p:ph type="ftr" sz="quarter" idx="2"/>
          </p:nvPr>
        </p:nvSpPr>
        <p:spPr>
          <a:xfrm>
            <a:off x="1" y="8842030"/>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3" y="8842030"/>
            <a:ext cx="3043343" cy="465455"/>
          </a:xfrm>
          <a:prstGeom prst="rect">
            <a:avLst/>
          </a:prstGeom>
        </p:spPr>
        <p:txBody>
          <a:bodyPr vert="horz" lIns="93324" tIns="46662" rIns="93324" bIns="46662" rtlCol="0" anchor="b"/>
          <a:lstStyle>
            <a:lvl1pPr algn="r">
              <a:defRPr sz="1200"/>
            </a:lvl1pPr>
          </a:lstStyle>
          <a:p>
            <a:fld id="{CF08A7BC-25BA-4789-B618-11FD0B95214C}" type="slidenum">
              <a:rPr lang="en-US" smtClean="0"/>
              <a:t>‹#›</a:t>
            </a:fld>
            <a:endParaRPr lang="en-US"/>
          </a:p>
        </p:txBody>
      </p:sp>
    </p:spTree>
    <p:extLst>
      <p:ext uri="{BB962C8B-B14F-4D97-AF65-F5344CB8AC3E}">
        <p14:creationId xmlns:p14="http://schemas.microsoft.com/office/powerpoint/2010/main" val="1816392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3" y="1"/>
            <a:ext cx="3043343" cy="465455"/>
          </a:xfrm>
          <a:prstGeom prst="rect">
            <a:avLst/>
          </a:prstGeom>
        </p:spPr>
        <p:txBody>
          <a:bodyPr vert="horz" lIns="93324" tIns="46662" rIns="93324" bIns="46662" rtlCol="0"/>
          <a:lstStyle>
            <a:lvl1pPr algn="r">
              <a:defRPr sz="1200"/>
            </a:lvl1pPr>
          </a:lstStyle>
          <a:p>
            <a:fld id="{76453776-334D-4D44-8E4E-753EA0991720}" type="datetimeFigureOut">
              <a:rPr lang="en-US" smtClean="0"/>
              <a:t>10/28/2019</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2030"/>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0"/>
            <a:ext cx="3043343" cy="465455"/>
          </a:xfrm>
          <a:prstGeom prst="rect">
            <a:avLst/>
          </a:prstGeom>
        </p:spPr>
        <p:txBody>
          <a:bodyPr vert="horz" lIns="93324" tIns="46662" rIns="93324" bIns="46662" rtlCol="0" anchor="b"/>
          <a:lstStyle>
            <a:lvl1pPr algn="r">
              <a:defRPr sz="1200"/>
            </a:lvl1pPr>
          </a:lstStyle>
          <a:p>
            <a:fld id="{4F436BB6-D9EB-49A5-A4C6-F7C65C2ED9CC}" type="slidenum">
              <a:rPr lang="en-US" smtClean="0"/>
              <a:t>‹#›</a:t>
            </a:fld>
            <a:endParaRPr lang="en-US"/>
          </a:p>
        </p:txBody>
      </p:sp>
    </p:spTree>
    <p:extLst>
      <p:ext uri="{BB962C8B-B14F-4D97-AF65-F5344CB8AC3E}">
        <p14:creationId xmlns:p14="http://schemas.microsoft.com/office/powerpoint/2010/main" val="3058115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436BB6-D9EB-49A5-A4C6-F7C65C2ED9CC}" type="slidenum">
              <a:rPr lang="en-US" smtClean="0"/>
              <a:t>1</a:t>
            </a:fld>
            <a:endParaRPr lang="en-US"/>
          </a:p>
        </p:txBody>
      </p:sp>
    </p:spTree>
    <p:extLst>
      <p:ext uri="{BB962C8B-B14F-4D97-AF65-F5344CB8AC3E}">
        <p14:creationId xmlns:p14="http://schemas.microsoft.com/office/powerpoint/2010/main" val="401133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436BB6-D9EB-49A5-A4C6-F7C65C2ED9CC}" type="slidenum">
              <a:rPr lang="en-US" smtClean="0"/>
              <a:t>14</a:t>
            </a:fld>
            <a:endParaRPr lang="en-US"/>
          </a:p>
        </p:txBody>
      </p:sp>
    </p:spTree>
    <p:extLst>
      <p:ext uri="{BB962C8B-B14F-4D97-AF65-F5344CB8AC3E}">
        <p14:creationId xmlns:p14="http://schemas.microsoft.com/office/powerpoint/2010/main" val="2844879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436BB6-D9EB-49A5-A4C6-F7C65C2ED9CC}" type="slidenum">
              <a:rPr lang="en-US" smtClean="0"/>
              <a:t>15</a:t>
            </a:fld>
            <a:endParaRPr lang="en-US"/>
          </a:p>
        </p:txBody>
      </p:sp>
    </p:spTree>
    <p:extLst>
      <p:ext uri="{BB962C8B-B14F-4D97-AF65-F5344CB8AC3E}">
        <p14:creationId xmlns:p14="http://schemas.microsoft.com/office/powerpoint/2010/main" val="3394275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436BB6-D9EB-49A5-A4C6-F7C65C2ED9CC}" type="slidenum">
              <a:rPr lang="en-US" smtClean="0"/>
              <a:t>16</a:t>
            </a:fld>
            <a:endParaRPr lang="en-US"/>
          </a:p>
        </p:txBody>
      </p:sp>
    </p:spTree>
    <p:extLst>
      <p:ext uri="{BB962C8B-B14F-4D97-AF65-F5344CB8AC3E}">
        <p14:creationId xmlns:p14="http://schemas.microsoft.com/office/powerpoint/2010/main" val="2323271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436BB6-D9EB-49A5-A4C6-F7C65C2ED9CC}" type="slidenum">
              <a:rPr lang="en-US" smtClean="0"/>
              <a:t>17</a:t>
            </a:fld>
            <a:endParaRPr lang="en-US"/>
          </a:p>
        </p:txBody>
      </p:sp>
    </p:spTree>
    <p:extLst>
      <p:ext uri="{BB962C8B-B14F-4D97-AF65-F5344CB8AC3E}">
        <p14:creationId xmlns:p14="http://schemas.microsoft.com/office/powerpoint/2010/main" val="592915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436BB6-D9EB-49A5-A4C6-F7C65C2ED9CC}" type="slidenum">
              <a:rPr lang="en-US" smtClean="0"/>
              <a:t>18</a:t>
            </a:fld>
            <a:endParaRPr lang="en-US"/>
          </a:p>
        </p:txBody>
      </p:sp>
    </p:spTree>
    <p:extLst>
      <p:ext uri="{BB962C8B-B14F-4D97-AF65-F5344CB8AC3E}">
        <p14:creationId xmlns:p14="http://schemas.microsoft.com/office/powerpoint/2010/main" val="1820859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436BB6-D9EB-49A5-A4C6-F7C65C2ED9CC}" type="slidenum">
              <a:rPr lang="en-US" smtClean="0"/>
              <a:t>20</a:t>
            </a:fld>
            <a:endParaRPr lang="en-US"/>
          </a:p>
        </p:txBody>
      </p:sp>
    </p:spTree>
    <p:extLst>
      <p:ext uri="{BB962C8B-B14F-4D97-AF65-F5344CB8AC3E}">
        <p14:creationId xmlns:p14="http://schemas.microsoft.com/office/powerpoint/2010/main" val="1969271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436BB6-D9EB-49A5-A4C6-F7C65C2ED9CC}" type="slidenum">
              <a:rPr lang="en-US" smtClean="0"/>
              <a:t>21</a:t>
            </a:fld>
            <a:endParaRPr lang="en-US"/>
          </a:p>
        </p:txBody>
      </p:sp>
    </p:spTree>
    <p:extLst>
      <p:ext uri="{BB962C8B-B14F-4D97-AF65-F5344CB8AC3E}">
        <p14:creationId xmlns:p14="http://schemas.microsoft.com/office/powerpoint/2010/main" val="3713184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436BB6-D9EB-49A5-A4C6-F7C65C2ED9CC}" type="slidenum">
              <a:rPr lang="en-US" smtClean="0"/>
              <a:t>28</a:t>
            </a:fld>
            <a:endParaRPr lang="en-US"/>
          </a:p>
        </p:txBody>
      </p:sp>
    </p:spTree>
    <p:extLst>
      <p:ext uri="{BB962C8B-B14F-4D97-AF65-F5344CB8AC3E}">
        <p14:creationId xmlns:p14="http://schemas.microsoft.com/office/powerpoint/2010/main" val="3294937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436BB6-D9EB-49A5-A4C6-F7C65C2ED9CC}" type="slidenum">
              <a:rPr lang="en-US" smtClean="0"/>
              <a:t>29</a:t>
            </a:fld>
            <a:endParaRPr lang="en-US"/>
          </a:p>
        </p:txBody>
      </p:sp>
    </p:spTree>
    <p:extLst>
      <p:ext uri="{BB962C8B-B14F-4D97-AF65-F5344CB8AC3E}">
        <p14:creationId xmlns:p14="http://schemas.microsoft.com/office/powerpoint/2010/main" val="43883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436BB6-D9EB-49A5-A4C6-F7C65C2ED9CC}" type="slidenum">
              <a:rPr lang="en-US" smtClean="0"/>
              <a:t>31</a:t>
            </a:fld>
            <a:endParaRPr lang="en-US"/>
          </a:p>
        </p:txBody>
      </p:sp>
    </p:spTree>
    <p:extLst>
      <p:ext uri="{BB962C8B-B14F-4D97-AF65-F5344CB8AC3E}">
        <p14:creationId xmlns:p14="http://schemas.microsoft.com/office/powerpoint/2010/main" val="3191276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436BB6-D9EB-49A5-A4C6-F7C65C2ED9CC}" type="slidenum">
              <a:rPr lang="en-US" smtClean="0"/>
              <a:t>2</a:t>
            </a:fld>
            <a:endParaRPr lang="en-US"/>
          </a:p>
        </p:txBody>
      </p:sp>
    </p:spTree>
    <p:extLst>
      <p:ext uri="{BB962C8B-B14F-4D97-AF65-F5344CB8AC3E}">
        <p14:creationId xmlns:p14="http://schemas.microsoft.com/office/powerpoint/2010/main" val="1392379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436BB6-D9EB-49A5-A4C6-F7C65C2ED9CC}" type="slidenum">
              <a:rPr lang="en-US" smtClean="0"/>
              <a:t>32</a:t>
            </a:fld>
            <a:endParaRPr lang="en-US"/>
          </a:p>
        </p:txBody>
      </p:sp>
    </p:spTree>
    <p:extLst>
      <p:ext uri="{BB962C8B-B14F-4D97-AF65-F5344CB8AC3E}">
        <p14:creationId xmlns:p14="http://schemas.microsoft.com/office/powerpoint/2010/main" val="4035772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436BB6-D9EB-49A5-A4C6-F7C65C2ED9CC}" type="slidenum">
              <a:rPr lang="en-US" smtClean="0"/>
              <a:t>33</a:t>
            </a:fld>
            <a:endParaRPr lang="en-US"/>
          </a:p>
        </p:txBody>
      </p:sp>
    </p:spTree>
    <p:extLst>
      <p:ext uri="{BB962C8B-B14F-4D97-AF65-F5344CB8AC3E}">
        <p14:creationId xmlns:p14="http://schemas.microsoft.com/office/powerpoint/2010/main" val="995329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436BB6-D9EB-49A5-A4C6-F7C65C2ED9CC}" type="slidenum">
              <a:rPr lang="en-US" smtClean="0"/>
              <a:t>34</a:t>
            </a:fld>
            <a:endParaRPr lang="en-US"/>
          </a:p>
        </p:txBody>
      </p:sp>
    </p:spTree>
    <p:extLst>
      <p:ext uri="{BB962C8B-B14F-4D97-AF65-F5344CB8AC3E}">
        <p14:creationId xmlns:p14="http://schemas.microsoft.com/office/powerpoint/2010/main" val="7520080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436BB6-D9EB-49A5-A4C6-F7C65C2ED9CC}" type="slidenum">
              <a:rPr lang="en-US" smtClean="0"/>
              <a:t>35</a:t>
            </a:fld>
            <a:endParaRPr lang="en-US"/>
          </a:p>
        </p:txBody>
      </p:sp>
    </p:spTree>
    <p:extLst>
      <p:ext uri="{BB962C8B-B14F-4D97-AF65-F5344CB8AC3E}">
        <p14:creationId xmlns:p14="http://schemas.microsoft.com/office/powerpoint/2010/main" val="1290335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436BB6-D9EB-49A5-A4C6-F7C65C2ED9CC}" type="slidenum">
              <a:rPr lang="en-US" smtClean="0"/>
              <a:t>38</a:t>
            </a:fld>
            <a:endParaRPr lang="en-US"/>
          </a:p>
        </p:txBody>
      </p:sp>
    </p:spTree>
    <p:extLst>
      <p:ext uri="{BB962C8B-B14F-4D97-AF65-F5344CB8AC3E}">
        <p14:creationId xmlns:p14="http://schemas.microsoft.com/office/powerpoint/2010/main" val="2002303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436BB6-D9EB-49A5-A4C6-F7C65C2ED9CC}" type="slidenum">
              <a:rPr lang="en-US" smtClean="0"/>
              <a:t>39</a:t>
            </a:fld>
            <a:endParaRPr lang="en-US"/>
          </a:p>
        </p:txBody>
      </p:sp>
    </p:spTree>
    <p:extLst>
      <p:ext uri="{BB962C8B-B14F-4D97-AF65-F5344CB8AC3E}">
        <p14:creationId xmlns:p14="http://schemas.microsoft.com/office/powerpoint/2010/main" val="123029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436BB6-D9EB-49A5-A4C6-F7C65C2ED9CC}" type="slidenum">
              <a:rPr lang="en-US" smtClean="0"/>
              <a:t>40</a:t>
            </a:fld>
            <a:endParaRPr lang="en-US"/>
          </a:p>
        </p:txBody>
      </p:sp>
    </p:spTree>
    <p:extLst>
      <p:ext uri="{BB962C8B-B14F-4D97-AF65-F5344CB8AC3E}">
        <p14:creationId xmlns:p14="http://schemas.microsoft.com/office/powerpoint/2010/main" val="42558260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436BB6-D9EB-49A5-A4C6-F7C65C2ED9CC}" type="slidenum">
              <a:rPr lang="en-US" smtClean="0"/>
              <a:t>41</a:t>
            </a:fld>
            <a:endParaRPr lang="en-US"/>
          </a:p>
        </p:txBody>
      </p:sp>
    </p:spTree>
    <p:extLst>
      <p:ext uri="{BB962C8B-B14F-4D97-AF65-F5344CB8AC3E}">
        <p14:creationId xmlns:p14="http://schemas.microsoft.com/office/powerpoint/2010/main" val="42379670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436BB6-D9EB-49A5-A4C6-F7C65C2ED9CC}" type="slidenum">
              <a:rPr lang="en-US" smtClean="0"/>
              <a:t>43</a:t>
            </a:fld>
            <a:endParaRPr lang="en-US"/>
          </a:p>
        </p:txBody>
      </p:sp>
    </p:spTree>
    <p:extLst>
      <p:ext uri="{BB962C8B-B14F-4D97-AF65-F5344CB8AC3E}">
        <p14:creationId xmlns:p14="http://schemas.microsoft.com/office/powerpoint/2010/main" val="40475482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436BB6-D9EB-49A5-A4C6-F7C65C2ED9CC}" type="slidenum">
              <a:rPr lang="en-US" smtClean="0"/>
              <a:t>44</a:t>
            </a:fld>
            <a:endParaRPr lang="en-US"/>
          </a:p>
        </p:txBody>
      </p:sp>
    </p:spTree>
    <p:extLst>
      <p:ext uri="{BB962C8B-B14F-4D97-AF65-F5344CB8AC3E}">
        <p14:creationId xmlns:p14="http://schemas.microsoft.com/office/powerpoint/2010/main" val="2752057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436BB6-D9EB-49A5-A4C6-F7C65C2ED9CC}" type="slidenum">
              <a:rPr lang="en-US" smtClean="0"/>
              <a:t>3</a:t>
            </a:fld>
            <a:endParaRPr lang="en-US"/>
          </a:p>
        </p:txBody>
      </p:sp>
    </p:spTree>
    <p:extLst>
      <p:ext uri="{BB962C8B-B14F-4D97-AF65-F5344CB8AC3E}">
        <p14:creationId xmlns:p14="http://schemas.microsoft.com/office/powerpoint/2010/main" val="504259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436BB6-D9EB-49A5-A4C6-F7C65C2ED9CC}" type="slidenum">
              <a:rPr lang="en-US" smtClean="0"/>
              <a:t>4</a:t>
            </a:fld>
            <a:endParaRPr lang="en-US"/>
          </a:p>
        </p:txBody>
      </p:sp>
    </p:spTree>
    <p:extLst>
      <p:ext uri="{BB962C8B-B14F-4D97-AF65-F5344CB8AC3E}">
        <p14:creationId xmlns:p14="http://schemas.microsoft.com/office/powerpoint/2010/main" val="915996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436BB6-D9EB-49A5-A4C6-F7C65C2ED9CC}" type="slidenum">
              <a:rPr lang="en-US" smtClean="0"/>
              <a:t>6</a:t>
            </a:fld>
            <a:endParaRPr lang="en-US"/>
          </a:p>
        </p:txBody>
      </p:sp>
    </p:spTree>
    <p:extLst>
      <p:ext uri="{BB962C8B-B14F-4D97-AF65-F5344CB8AC3E}">
        <p14:creationId xmlns:p14="http://schemas.microsoft.com/office/powerpoint/2010/main" val="3518860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436BB6-D9EB-49A5-A4C6-F7C65C2ED9CC}" type="slidenum">
              <a:rPr lang="en-US" smtClean="0"/>
              <a:t>7</a:t>
            </a:fld>
            <a:endParaRPr lang="en-US"/>
          </a:p>
        </p:txBody>
      </p:sp>
    </p:spTree>
    <p:extLst>
      <p:ext uri="{BB962C8B-B14F-4D97-AF65-F5344CB8AC3E}">
        <p14:creationId xmlns:p14="http://schemas.microsoft.com/office/powerpoint/2010/main" val="2101868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436BB6-D9EB-49A5-A4C6-F7C65C2ED9CC}" type="slidenum">
              <a:rPr lang="en-US" smtClean="0"/>
              <a:t>10</a:t>
            </a:fld>
            <a:endParaRPr lang="en-US"/>
          </a:p>
        </p:txBody>
      </p:sp>
    </p:spTree>
    <p:extLst>
      <p:ext uri="{BB962C8B-B14F-4D97-AF65-F5344CB8AC3E}">
        <p14:creationId xmlns:p14="http://schemas.microsoft.com/office/powerpoint/2010/main" val="1519226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436BB6-D9EB-49A5-A4C6-F7C65C2ED9CC}" type="slidenum">
              <a:rPr lang="en-US" smtClean="0"/>
              <a:t>12</a:t>
            </a:fld>
            <a:endParaRPr lang="en-US"/>
          </a:p>
        </p:txBody>
      </p:sp>
    </p:spTree>
    <p:extLst>
      <p:ext uri="{BB962C8B-B14F-4D97-AF65-F5344CB8AC3E}">
        <p14:creationId xmlns:p14="http://schemas.microsoft.com/office/powerpoint/2010/main" val="3791380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436BB6-D9EB-49A5-A4C6-F7C65C2ED9CC}" type="slidenum">
              <a:rPr lang="en-US" smtClean="0"/>
              <a:t>13</a:t>
            </a:fld>
            <a:endParaRPr lang="en-US"/>
          </a:p>
        </p:txBody>
      </p:sp>
    </p:spTree>
    <p:extLst>
      <p:ext uri="{BB962C8B-B14F-4D97-AF65-F5344CB8AC3E}">
        <p14:creationId xmlns:p14="http://schemas.microsoft.com/office/powerpoint/2010/main" val="4140040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7AD0592-9B0A-448E-BCE6-16954D9866EA}"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A160D-8A00-4C12-A520-33DB2C1F5AC6}"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AD0592-9B0A-448E-BCE6-16954D9866EA}"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A160D-8A00-4C12-A520-33DB2C1F5AC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AD0592-9B0A-448E-BCE6-16954D9866EA}"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A160D-8A00-4C12-A520-33DB2C1F5AC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AD0592-9B0A-448E-BCE6-16954D9866EA}"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A160D-8A00-4C12-A520-33DB2C1F5AC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AD0592-9B0A-448E-BCE6-16954D9866EA}"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A160D-8A00-4C12-A520-33DB2C1F5AC6}"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AD0592-9B0A-448E-BCE6-16954D9866EA}"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A160D-8A00-4C12-A520-33DB2C1F5AC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AD0592-9B0A-448E-BCE6-16954D9866EA}" type="datetimeFigureOut">
              <a:rPr lang="en-US" smtClean="0"/>
              <a:t>10/28/2019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DA160D-8A00-4C12-A520-33DB2C1F5AC6}"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7AD0592-9B0A-448E-BCE6-16954D9866EA}" type="datetimeFigureOut">
              <a:rPr lang="en-US" smtClean="0"/>
              <a:t>10/28/2019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DA160D-8A00-4C12-A520-33DB2C1F5AC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D0592-9B0A-448E-BCE6-16954D9866EA}" type="datetimeFigureOut">
              <a:rPr lang="en-US" smtClean="0"/>
              <a:t>10/28/2019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DA160D-8A00-4C12-A520-33DB2C1F5AC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AD0592-9B0A-448E-BCE6-16954D9866EA}"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A160D-8A00-4C12-A520-33DB2C1F5AC6}"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AD0592-9B0A-448E-BCE6-16954D9866EA}"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A160D-8A00-4C12-A520-33DB2C1F5AC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07AD0592-9B0A-448E-BCE6-16954D9866EA}" type="datetimeFigureOut">
              <a:rPr lang="en-US" smtClean="0"/>
              <a:t>10/28/2019</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81DA160D-8A00-4C12-A520-33DB2C1F5AC6}"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app.lla.state.la.us/llala.nsf/BAADB2991272084786257AB8006EE827/$FILE/Open%20Meetings%20Law%20FAQ.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State Interagency Coordinating Council</a:t>
            </a:r>
            <a:br>
              <a:rPr lang="en-US" sz="3600" dirty="0" smtClean="0"/>
            </a:br>
            <a:r>
              <a:rPr lang="en-US" sz="3600" dirty="0" smtClean="0"/>
              <a:t>(SICC)</a:t>
            </a:r>
            <a:endParaRPr lang="en-US" sz="3600" dirty="0"/>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4941" r="4941"/>
          <a:stretch>
            <a:fillRect/>
          </a:stretch>
        </p:blipFill>
        <p:spPr>
          <a:xfrm>
            <a:off x="381000" y="685800"/>
            <a:ext cx="8337884" cy="3200400"/>
          </a:xfrm>
        </p:spPr>
      </p:pic>
      <p:sp>
        <p:nvSpPr>
          <p:cNvPr id="3" name="Subtitle 2"/>
          <p:cNvSpPr>
            <a:spLocks noGrp="1"/>
          </p:cNvSpPr>
          <p:nvPr>
            <p:ph type="body" sz="half" idx="2"/>
          </p:nvPr>
        </p:nvSpPr>
        <p:spPr>
          <a:xfrm>
            <a:off x="762000" y="4191000"/>
            <a:ext cx="7391400" cy="804862"/>
          </a:xfrm>
        </p:spPr>
        <p:txBody>
          <a:bodyPr>
            <a:normAutofit/>
          </a:bodyPr>
          <a:lstStyle/>
          <a:p>
            <a:r>
              <a:rPr lang="en-US" smtClean="0"/>
              <a:t>Member </a:t>
            </a:r>
            <a:r>
              <a:rPr lang="en-US" smtClean="0"/>
              <a:t>Orientation 2019</a:t>
            </a:r>
            <a:endParaRPr lang="en-US" dirty="0" smtClean="0"/>
          </a:p>
          <a:p>
            <a:r>
              <a:rPr lang="en-US" dirty="0" smtClean="0"/>
              <a:t>Online Version </a:t>
            </a:r>
            <a:endParaRPr lang="en-US" dirty="0" smtClean="0"/>
          </a:p>
        </p:txBody>
      </p:sp>
    </p:spTree>
    <p:extLst>
      <p:ext uri="{BB962C8B-B14F-4D97-AF65-F5344CB8AC3E}">
        <p14:creationId xmlns:p14="http://schemas.microsoft.com/office/powerpoint/2010/main" val="3736221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smtClean="0"/>
              <a:t>Broad Overview of the SICC</a:t>
            </a:r>
            <a:endParaRPr lang="en-US" sz="4500" dirty="0"/>
          </a:p>
        </p:txBody>
      </p:sp>
      <p:sp>
        <p:nvSpPr>
          <p:cNvPr id="3" name="Content Placeholder 2"/>
          <p:cNvSpPr>
            <a:spLocks noGrp="1"/>
          </p:cNvSpPr>
          <p:nvPr>
            <p:ph idx="1"/>
          </p:nvPr>
        </p:nvSpPr>
        <p:spPr>
          <a:xfrm>
            <a:off x="762000" y="685800"/>
            <a:ext cx="7543800" cy="4343400"/>
          </a:xfrm>
        </p:spPr>
        <p:txBody>
          <a:bodyPr>
            <a:noAutofit/>
          </a:bodyPr>
          <a:lstStyle/>
          <a:p>
            <a:r>
              <a:rPr lang="en-US" sz="3200" dirty="0" smtClean="0"/>
              <a:t>SICC Membership</a:t>
            </a:r>
          </a:p>
          <a:p>
            <a:r>
              <a:rPr lang="en-US" sz="3200" dirty="0" smtClean="0"/>
              <a:t>Membership Composition</a:t>
            </a:r>
          </a:p>
          <a:p>
            <a:r>
              <a:rPr lang="en-US" sz="3200" dirty="0" smtClean="0"/>
              <a:t>Meeting Procedures/Structure</a:t>
            </a:r>
          </a:p>
          <a:p>
            <a:r>
              <a:rPr lang="en-US" sz="3200" dirty="0" smtClean="0"/>
              <a:t>Roles and Functions</a:t>
            </a:r>
          </a:p>
          <a:p>
            <a:r>
              <a:rPr lang="en-US" sz="3200" dirty="0" smtClean="0"/>
              <a:t>Use of Council Funds</a:t>
            </a:r>
          </a:p>
        </p:txBody>
      </p:sp>
    </p:spTree>
    <p:extLst>
      <p:ext uri="{BB962C8B-B14F-4D97-AF65-F5344CB8AC3E}">
        <p14:creationId xmlns:p14="http://schemas.microsoft.com/office/powerpoint/2010/main" val="1859533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SICC Mission </a:t>
            </a:r>
            <a:endParaRPr lang="en-US" sz="6000" dirty="0"/>
          </a:p>
        </p:txBody>
      </p:sp>
      <p:sp>
        <p:nvSpPr>
          <p:cNvPr id="3" name="Content Placeholder 2"/>
          <p:cNvSpPr>
            <a:spLocks noGrp="1"/>
          </p:cNvSpPr>
          <p:nvPr>
            <p:ph idx="1"/>
          </p:nvPr>
        </p:nvSpPr>
        <p:spPr/>
        <p:txBody>
          <a:bodyPr/>
          <a:lstStyle/>
          <a:p>
            <a:pPr marL="0" indent="0">
              <a:buNone/>
            </a:pPr>
            <a:r>
              <a:rPr lang="en-US" dirty="0" smtClean="0"/>
              <a:t>To design and oversee the implementation of a family-centered, community-based, comprehensive, interagency service delivery system for infants and toddlers (birth to two) who are eligible for Part C services, and their families.</a:t>
            </a:r>
          </a:p>
          <a:p>
            <a:pPr marL="0" indent="0">
              <a:buNone/>
            </a:pPr>
            <a:r>
              <a:rPr lang="en-US" dirty="0" smtClean="0"/>
              <a:t> This system will be monitored and evaluated to ensure that families are supported and that the potential of each child is maximized.</a:t>
            </a:r>
            <a:endParaRPr lang="en-US" dirty="0"/>
          </a:p>
        </p:txBody>
      </p:sp>
    </p:spTree>
    <p:extLst>
      <p:ext uri="{BB962C8B-B14F-4D97-AF65-F5344CB8AC3E}">
        <p14:creationId xmlns:p14="http://schemas.microsoft.com/office/powerpoint/2010/main" val="22703500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SICC Membership</a:t>
            </a:r>
            <a:endParaRPr lang="en-US" dirty="0"/>
          </a:p>
        </p:txBody>
      </p:sp>
      <p:sp>
        <p:nvSpPr>
          <p:cNvPr id="3" name="Content Placeholder 2"/>
          <p:cNvSpPr>
            <a:spLocks noGrp="1"/>
          </p:cNvSpPr>
          <p:nvPr>
            <p:ph idx="1"/>
          </p:nvPr>
        </p:nvSpPr>
        <p:spPr/>
        <p:txBody>
          <a:bodyPr>
            <a:normAutofit fontScale="92500"/>
          </a:bodyPr>
          <a:lstStyle/>
          <a:p>
            <a:r>
              <a:rPr lang="en-US" dirty="0" smtClean="0"/>
              <a:t>The Council shall be appointed by the Governor.</a:t>
            </a:r>
          </a:p>
          <a:p>
            <a:pPr marL="0" indent="0">
              <a:buNone/>
            </a:pPr>
            <a:endParaRPr lang="en-US" dirty="0" smtClean="0"/>
          </a:p>
          <a:p>
            <a:r>
              <a:rPr lang="en-US" dirty="0" smtClean="0"/>
              <a:t>The Governor shall ensure that the membership of the Council reasonably represents the population of the state.</a:t>
            </a:r>
          </a:p>
          <a:p>
            <a:pPr marL="0" indent="0">
              <a:buNone/>
            </a:pPr>
            <a:endParaRPr lang="en-US" dirty="0" smtClean="0"/>
          </a:p>
          <a:p>
            <a:r>
              <a:rPr lang="en-US" dirty="0" smtClean="0"/>
              <a:t>The Governor shall designate a member of the Council to serve as chairperson of the Council.</a:t>
            </a:r>
          </a:p>
          <a:p>
            <a:pPr marL="0" indent="0">
              <a:buNone/>
            </a:pPr>
            <a:endParaRPr lang="en-US" dirty="0" smtClean="0"/>
          </a:p>
          <a:p>
            <a:r>
              <a:rPr lang="en-US" dirty="0" smtClean="0"/>
              <a:t>Any member of the Council, who is representative of the Lead Agency, may not serve as the chairperson of the Council.</a:t>
            </a:r>
            <a:endParaRPr lang="en-US" dirty="0"/>
          </a:p>
        </p:txBody>
      </p:sp>
    </p:spTree>
    <p:extLst>
      <p:ext uri="{BB962C8B-B14F-4D97-AF65-F5344CB8AC3E}">
        <p14:creationId xmlns:p14="http://schemas.microsoft.com/office/powerpoint/2010/main" val="18610637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876800"/>
            <a:ext cx="6477000" cy="1295400"/>
          </a:xfrm>
        </p:spPr>
        <p:txBody>
          <a:bodyPr>
            <a:noAutofit/>
          </a:bodyPr>
          <a:lstStyle/>
          <a:p>
            <a:r>
              <a:rPr lang="en-US" sz="4400" dirty="0" smtClean="0"/>
              <a:t>SICC Member Roles </a:t>
            </a:r>
            <a:br>
              <a:rPr lang="en-US" sz="4400" dirty="0" smtClean="0"/>
            </a:br>
            <a:r>
              <a:rPr lang="en-US" sz="4400" dirty="0" smtClean="0"/>
              <a:t>and Responsibilities</a:t>
            </a:r>
            <a:endParaRPr lang="en-US" sz="4400" dirty="0"/>
          </a:p>
        </p:txBody>
      </p:sp>
      <p:sp>
        <p:nvSpPr>
          <p:cNvPr id="3" name="Content Placeholder 2"/>
          <p:cNvSpPr>
            <a:spLocks noGrp="1"/>
          </p:cNvSpPr>
          <p:nvPr>
            <p:ph idx="1"/>
          </p:nvPr>
        </p:nvSpPr>
        <p:spPr>
          <a:xfrm>
            <a:off x="762000" y="457200"/>
            <a:ext cx="7543800" cy="4267200"/>
          </a:xfrm>
        </p:spPr>
        <p:txBody>
          <a:bodyPr>
            <a:normAutofit fontScale="92500"/>
          </a:bodyPr>
          <a:lstStyle/>
          <a:p>
            <a:r>
              <a:rPr lang="en-US" sz="2100" dirty="0" smtClean="0"/>
              <a:t>Represent your stakeholder group – bring and share information</a:t>
            </a:r>
          </a:p>
          <a:p>
            <a:pPr marL="0" indent="0">
              <a:buNone/>
            </a:pPr>
            <a:endParaRPr lang="en-US" sz="2100" dirty="0" smtClean="0"/>
          </a:p>
          <a:p>
            <a:r>
              <a:rPr lang="en-US" sz="2100" dirty="0" smtClean="0"/>
              <a:t>Be aware of potential collaborative opportunities</a:t>
            </a:r>
          </a:p>
          <a:p>
            <a:pPr marL="0" indent="0">
              <a:buNone/>
            </a:pPr>
            <a:endParaRPr lang="en-US" sz="2100" dirty="0" smtClean="0"/>
          </a:p>
          <a:p>
            <a:r>
              <a:rPr lang="en-US" sz="2100" dirty="0" smtClean="0"/>
              <a:t>Attend and participate in meetings – this is critical!</a:t>
            </a:r>
            <a:r>
              <a:rPr lang="en-US" sz="2100" dirty="0"/>
              <a:t> </a:t>
            </a:r>
            <a:r>
              <a:rPr lang="en-US" sz="2100" dirty="0" smtClean="0"/>
              <a:t>Inform the Council chairperson or SICC staff if you will be unable to attend</a:t>
            </a:r>
          </a:p>
          <a:p>
            <a:pPr marL="0" indent="0">
              <a:buNone/>
            </a:pPr>
            <a:endParaRPr lang="en-US" sz="2100" dirty="0" smtClean="0"/>
          </a:p>
          <a:p>
            <a:r>
              <a:rPr lang="en-US" sz="2100" dirty="0" smtClean="0"/>
              <a:t>Participate in committee or task groups established by the Council</a:t>
            </a:r>
          </a:p>
          <a:p>
            <a:pPr marL="0" indent="0">
              <a:buNone/>
            </a:pPr>
            <a:endParaRPr lang="en-US" sz="2100" dirty="0" smtClean="0"/>
          </a:p>
          <a:p>
            <a:r>
              <a:rPr lang="en-US" sz="2100" dirty="0" smtClean="0"/>
              <a:t>Considering signing a yearly conflict of interest statement</a:t>
            </a:r>
          </a:p>
          <a:p>
            <a:endParaRPr lang="en-US" sz="2100" dirty="0"/>
          </a:p>
          <a:p>
            <a:r>
              <a:rPr lang="en-US" sz="2100" b="1" i="1" dirty="0" smtClean="0"/>
              <a:t>[Review document 1.9 &amp; 1.10]</a:t>
            </a:r>
          </a:p>
        </p:txBody>
      </p:sp>
    </p:spTree>
    <p:extLst>
      <p:ext uri="{BB962C8B-B14F-4D97-AF65-F5344CB8AC3E}">
        <p14:creationId xmlns:p14="http://schemas.microsoft.com/office/powerpoint/2010/main" val="3746873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SICC Membership</a:t>
            </a:r>
            <a:br>
              <a:rPr lang="en-US" dirty="0" smtClean="0"/>
            </a:br>
            <a:r>
              <a:rPr lang="en-US" dirty="0" smtClean="0"/>
              <a:t>Composition</a:t>
            </a:r>
            <a:endParaRPr lang="en-US" dirty="0"/>
          </a:p>
        </p:txBody>
      </p:sp>
      <p:sp>
        <p:nvSpPr>
          <p:cNvPr id="3" name="Content Placeholder 2"/>
          <p:cNvSpPr>
            <a:spLocks noGrp="1"/>
          </p:cNvSpPr>
          <p:nvPr>
            <p:ph idx="1"/>
          </p:nvPr>
        </p:nvSpPr>
        <p:spPr/>
        <p:txBody>
          <a:bodyPr>
            <a:normAutofit fontScale="62500" lnSpcReduction="20000"/>
          </a:bodyPr>
          <a:lstStyle/>
          <a:p>
            <a:r>
              <a:rPr lang="en-US" dirty="0"/>
              <a:t>In general.--The council shall be composed as follows:</a:t>
            </a:r>
          </a:p>
          <a:p>
            <a:r>
              <a:rPr lang="en-US" dirty="0" smtClean="0"/>
              <a:t>Parents</a:t>
            </a:r>
            <a:r>
              <a:rPr lang="en-US" dirty="0"/>
              <a:t>.--Not less than 20 percent of the members</a:t>
            </a:r>
          </a:p>
          <a:p>
            <a:r>
              <a:rPr lang="en-US" dirty="0" smtClean="0"/>
              <a:t>Service </a:t>
            </a:r>
            <a:r>
              <a:rPr lang="en-US" dirty="0"/>
              <a:t>providers.--Not less than 20 percent of the members</a:t>
            </a:r>
          </a:p>
          <a:p>
            <a:r>
              <a:rPr lang="en-US" dirty="0" smtClean="0"/>
              <a:t>State </a:t>
            </a:r>
            <a:r>
              <a:rPr lang="en-US" dirty="0"/>
              <a:t>legislature.--Not less than 1 member</a:t>
            </a:r>
          </a:p>
          <a:p>
            <a:r>
              <a:rPr lang="en-US" dirty="0" smtClean="0"/>
              <a:t>Personnel </a:t>
            </a:r>
            <a:r>
              <a:rPr lang="en-US" dirty="0"/>
              <a:t>preparation.--Not less than 1 member</a:t>
            </a:r>
          </a:p>
          <a:p>
            <a:r>
              <a:rPr lang="en-US" dirty="0" smtClean="0"/>
              <a:t>Agency responsible </a:t>
            </a:r>
            <a:r>
              <a:rPr lang="en-US" dirty="0" smtClean="0">
                <a:solidFill>
                  <a:schemeClr val="tx1"/>
                </a:solidFill>
              </a:rPr>
              <a:t>for payment/service provision </a:t>
            </a:r>
            <a:r>
              <a:rPr lang="en-US" dirty="0" smtClean="0"/>
              <a:t>of early </a:t>
            </a:r>
            <a:r>
              <a:rPr lang="en-US" dirty="0"/>
              <a:t>intervention services.--Not less than 1 member</a:t>
            </a:r>
          </a:p>
          <a:p>
            <a:r>
              <a:rPr lang="en-US" dirty="0" smtClean="0"/>
              <a:t>Agency for </a:t>
            </a:r>
            <a:r>
              <a:rPr lang="en-US" dirty="0"/>
              <a:t>preschool </a:t>
            </a:r>
            <a:r>
              <a:rPr lang="en-US" dirty="0" smtClean="0"/>
              <a:t>services</a:t>
            </a:r>
            <a:r>
              <a:rPr lang="en-US" dirty="0">
                <a:solidFill>
                  <a:srgbClr val="C00000"/>
                </a:solidFill>
              </a:rPr>
              <a:t> </a:t>
            </a:r>
            <a:r>
              <a:rPr lang="en-US" dirty="0" smtClean="0">
                <a:solidFill>
                  <a:schemeClr val="tx1"/>
                </a:solidFill>
              </a:rPr>
              <a:t>for children with disabilities-</a:t>
            </a:r>
            <a:r>
              <a:rPr lang="en-US" dirty="0" smtClean="0">
                <a:solidFill>
                  <a:srgbClr val="C00000"/>
                </a:solidFill>
              </a:rPr>
              <a:t>-</a:t>
            </a:r>
            <a:r>
              <a:rPr lang="en-US" dirty="0"/>
              <a:t>Not less than 1</a:t>
            </a:r>
          </a:p>
          <a:p>
            <a:r>
              <a:rPr lang="en-US" dirty="0" smtClean="0"/>
              <a:t>State </a:t>
            </a:r>
            <a:r>
              <a:rPr lang="en-US" dirty="0"/>
              <a:t>Medicaid agency.--Not less than 1 member</a:t>
            </a:r>
          </a:p>
          <a:p>
            <a:r>
              <a:rPr lang="en-US" dirty="0" smtClean="0"/>
              <a:t>Head </a:t>
            </a:r>
            <a:r>
              <a:rPr lang="en-US" dirty="0"/>
              <a:t>start agency.--Not less than 1 member</a:t>
            </a:r>
          </a:p>
          <a:p>
            <a:r>
              <a:rPr lang="en-US" dirty="0" smtClean="0"/>
              <a:t>Child </a:t>
            </a:r>
            <a:r>
              <a:rPr lang="en-US" dirty="0"/>
              <a:t>care agency.--Not less than 1 member</a:t>
            </a:r>
          </a:p>
          <a:p>
            <a:r>
              <a:rPr lang="en-US" dirty="0" smtClean="0"/>
              <a:t>Agency </a:t>
            </a:r>
            <a:r>
              <a:rPr lang="en-US" dirty="0"/>
              <a:t>for</a:t>
            </a:r>
            <a:r>
              <a:rPr lang="en-US" dirty="0">
                <a:solidFill>
                  <a:schemeClr val="tx1"/>
                </a:solidFill>
              </a:rPr>
              <a:t> </a:t>
            </a:r>
            <a:r>
              <a:rPr lang="en-US" dirty="0" smtClean="0">
                <a:solidFill>
                  <a:schemeClr val="tx1"/>
                </a:solidFill>
              </a:rPr>
              <a:t>private </a:t>
            </a:r>
            <a:r>
              <a:rPr lang="en-US" dirty="0" smtClean="0"/>
              <a:t>health </a:t>
            </a:r>
            <a:r>
              <a:rPr lang="en-US" dirty="0"/>
              <a:t>insurance.--Not less than 1 member</a:t>
            </a:r>
          </a:p>
          <a:p>
            <a:r>
              <a:rPr lang="en-US" dirty="0" smtClean="0"/>
              <a:t>Office </a:t>
            </a:r>
            <a:r>
              <a:rPr lang="en-US" dirty="0"/>
              <a:t>of the coordinator of education of homeless children and</a:t>
            </a:r>
          </a:p>
          <a:p>
            <a:r>
              <a:rPr lang="en-US" dirty="0"/>
              <a:t>youth.--Not less than 1 member</a:t>
            </a:r>
          </a:p>
          <a:p>
            <a:r>
              <a:rPr lang="en-US" dirty="0" smtClean="0"/>
              <a:t>State </a:t>
            </a:r>
            <a:r>
              <a:rPr lang="en-US" dirty="0"/>
              <a:t>foster care representative.--Not less than 1 member</a:t>
            </a:r>
          </a:p>
          <a:p>
            <a:r>
              <a:rPr lang="en-US" dirty="0" smtClean="0"/>
              <a:t>Mental </a:t>
            </a:r>
            <a:r>
              <a:rPr lang="en-US" dirty="0"/>
              <a:t>health agency.--Not less than 1 member</a:t>
            </a:r>
          </a:p>
          <a:p>
            <a:r>
              <a:rPr lang="en-US" dirty="0" smtClean="0"/>
              <a:t>Other </a:t>
            </a:r>
            <a:r>
              <a:rPr lang="en-US" dirty="0"/>
              <a:t>members.--The council may include other members</a:t>
            </a:r>
          </a:p>
        </p:txBody>
      </p:sp>
    </p:spTree>
    <p:extLst>
      <p:ext uri="{BB962C8B-B14F-4D97-AF65-F5344CB8AC3E}">
        <p14:creationId xmlns:p14="http://schemas.microsoft.com/office/powerpoint/2010/main" val="737627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is important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992573"/>
            <a:ext cx="6934200" cy="3657847"/>
          </a:xfrm>
        </p:spPr>
      </p:pic>
    </p:spTree>
    <p:extLst>
      <p:ext uri="{BB962C8B-B14F-4D97-AF65-F5344CB8AC3E}">
        <p14:creationId xmlns:p14="http://schemas.microsoft.com/office/powerpoint/2010/main" val="267603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57800"/>
            <a:ext cx="6781800" cy="914400"/>
          </a:xfrm>
        </p:spPr>
        <p:txBody>
          <a:bodyPr>
            <a:normAutofit fontScale="90000"/>
          </a:bodyPr>
          <a:lstStyle/>
          <a:p>
            <a:pPr lvl="0" algn="ctr">
              <a:spcBef>
                <a:spcPct val="20000"/>
              </a:spcBef>
            </a:pPr>
            <a:r>
              <a:rPr lang="en-US" sz="2400" dirty="0">
                <a:solidFill>
                  <a:srgbClr val="303030"/>
                </a:solidFill>
                <a:latin typeface="Times New Roman"/>
                <a:ea typeface="+mn-ea"/>
                <a:cs typeface="+mn-cs"/>
              </a:rPr>
              <a:t/>
            </a:r>
            <a:br>
              <a:rPr lang="en-US" sz="2400" dirty="0">
                <a:solidFill>
                  <a:srgbClr val="303030"/>
                </a:solidFill>
                <a:latin typeface="Times New Roman"/>
                <a:ea typeface="+mn-ea"/>
                <a:cs typeface="+mn-cs"/>
              </a:rPr>
            </a:br>
            <a:r>
              <a:rPr lang="en-US" sz="4900" b="1" dirty="0">
                <a:solidFill>
                  <a:srgbClr val="303030"/>
                </a:solidFill>
                <a:latin typeface="Times New Roman"/>
                <a:ea typeface="+mn-ea"/>
                <a:cs typeface="+mn-cs"/>
              </a:rPr>
              <a:t>Creating Structure Can Be Useful</a:t>
            </a:r>
            <a:endParaRPr lang="en-US" sz="4900" b="1" dirty="0"/>
          </a:p>
        </p:txBody>
      </p:sp>
      <p:sp>
        <p:nvSpPr>
          <p:cNvPr id="3" name="Content Placeholder 2"/>
          <p:cNvSpPr>
            <a:spLocks noGrp="1"/>
          </p:cNvSpPr>
          <p:nvPr>
            <p:ph idx="1"/>
          </p:nvPr>
        </p:nvSpPr>
        <p:spPr/>
        <p:txBody>
          <a:bodyPr/>
          <a:lstStyle/>
          <a:p>
            <a:r>
              <a:rPr lang="en-US" dirty="0" smtClean="0"/>
              <a:t>Standard Operating Procedures</a:t>
            </a:r>
          </a:p>
          <a:p>
            <a:pPr marL="0" indent="0">
              <a:buNone/>
            </a:pPr>
            <a:endParaRPr lang="en-US" dirty="0" smtClean="0"/>
          </a:p>
          <a:p>
            <a:r>
              <a:rPr lang="en-US" dirty="0" smtClean="0"/>
              <a:t>Bylaws</a:t>
            </a:r>
          </a:p>
          <a:p>
            <a:pPr marL="0" indent="0">
              <a:buNone/>
            </a:pPr>
            <a:endParaRPr lang="en-US" dirty="0" smtClean="0"/>
          </a:p>
          <a:p>
            <a:r>
              <a:rPr lang="en-US" dirty="0" smtClean="0"/>
              <a:t>Robert’s Rules of Order</a:t>
            </a:r>
          </a:p>
          <a:p>
            <a:pPr marL="0" indent="0">
              <a:buNone/>
            </a:pPr>
            <a:endParaRPr lang="en-US" dirty="0" smtClean="0"/>
          </a:p>
          <a:p>
            <a:r>
              <a:rPr lang="en-US" dirty="0" smtClean="0"/>
              <a:t>Understanding Louisiana’s Open Meetings Laws</a:t>
            </a:r>
          </a:p>
        </p:txBody>
      </p:sp>
    </p:spTree>
    <p:extLst>
      <p:ext uri="{BB962C8B-B14F-4D97-AF65-F5344CB8AC3E}">
        <p14:creationId xmlns:p14="http://schemas.microsoft.com/office/powerpoint/2010/main" val="16575582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SICC</a:t>
            </a:r>
            <a:r>
              <a:rPr lang="en-US" dirty="0"/>
              <a:t/>
            </a:r>
            <a:br>
              <a:rPr lang="en-US" dirty="0"/>
            </a:br>
            <a:r>
              <a:rPr lang="en-US" dirty="0" smtClean="0"/>
              <a:t>Meeting Procedures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i="1" dirty="0" smtClean="0"/>
              <a:t>These </a:t>
            </a:r>
            <a:r>
              <a:rPr lang="en-US" i="1" dirty="0"/>
              <a:t>general meeting procedures should be implemented by all </a:t>
            </a:r>
            <a:r>
              <a:rPr lang="en-US" i="1" dirty="0" smtClean="0"/>
              <a:t>ICCs:</a:t>
            </a:r>
          </a:p>
          <a:p>
            <a:pPr marL="0" indent="0">
              <a:buNone/>
            </a:pPr>
            <a:endParaRPr lang="en-US" dirty="0"/>
          </a:p>
          <a:p>
            <a:r>
              <a:rPr lang="en-US" dirty="0" smtClean="0"/>
              <a:t>The </a:t>
            </a:r>
            <a:r>
              <a:rPr lang="en-US" dirty="0"/>
              <a:t>council shall meet at least quarterly and in such places as it deems necessary. The meetings must </a:t>
            </a:r>
            <a:r>
              <a:rPr lang="en-US" dirty="0" smtClean="0"/>
              <a:t>–</a:t>
            </a:r>
          </a:p>
          <a:p>
            <a:pPr marL="0" indent="0">
              <a:buNone/>
            </a:pPr>
            <a:endParaRPr lang="en-US" dirty="0"/>
          </a:p>
          <a:p>
            <a:r>
              <a:rPr lang="en-US" dirty="0" smtClean="0"/>
              <a:t>Be </a:t>
            </a:r>
            <a:r>
              <a:rPr lang="en-US" dirty="0"/>
              <a:t>publicly announced sufficiently in advance of the dates they are to be held to ensure that all interested parties have an opportunity to </a:t>
            </a:r>
            <a:r>
              <a:rPr lang="en-US" dirty="0" smtClean="0"/>
              <a:t>attend</a:t>
            </a:r>
          </a:p>
          <a:p>
            <a:pPr marL="0" indent="0">
              <a:buNone/>
            </a:pPr>
            <a:endParaRPr lang="en-US" dirty="0"/>
          </a:p>
          <a:p>
            <a:r>
              <a:rPr lang="en-US" dirty="0" smtClean="0"/>
              <a:t>Be </a:t>
            </a:r>
            <a:r>
              <a:rPr lang="en-US" dirty="0"/>
              <a:t>open and accessible to the </a:t>
            </a:r>
            <a:r>
              <a:rPr lang="en-US" dirty="0" smtClean="0"/>
              <a:t>public</a:t>
            </a:r>
          </a:p>
          <a:p>
            <a:pPr marL="0" indent="0">
              <a:buNone/>
            </a:pPr>
            <a:endParaRPr lang="en-US" dirty="0"/>
          </a:p>
          <a:p>
            <a:r>
              <a:rPr lang="en-US" dirty="0" smtClean="0"/>
              <a:t>Interpreters </a:t>
            </a:r>
            <a:r>
              <a:rPr lang="en-US" dirty="0"/>
              <a:t>for persons who are deaf or hard of hearing and other necessary services must be provided at council meetings, both for council members and participants. The council may use funds under this part to pay for these services</a:t>
            </a:r>
            <a:r>
              <a:rPr lang="en-US" dirty="0" smtClean="0"/>
              <a:t>.</a:t>
            </a:r>
            <a:endParaRPr lang="en-US" dirty="0"/>
          </a:p>
        </p:txBody>
      </p:sp>
    </p:spTree>
    <p:extLst>
      <p:ext uri="{BB962C8B-B14F-4D97-AF65-F5344CB8AC3E}">
        <p14:creationId xmlns:p14="http://schemas.microsoft.com/office/powerpoint/2010/main" val="25446524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Procedures cont.</a:t>
            </a:r>
            <a:endParaRPr lang="en-US" dirty="0"/>
          </a:p>
        </p:txBody>
      </p:sp>
      <p:sp>
        <p:nvSpPr>
          <p:cNvPr id="3" name="Content Placeholder 2"/>
          <p:cNvSpPr>
            <a:spLocks noGrp="1"/>
          </p:cNvSpPr>
          <p:nvPr>
            <p:ph idx="1"/>
          </p:nvPr>
        </p:nvSpPr>
        <p:spPr/>
        <p:txBody>
          <a:bodyPr/>
          <a:lstStyle/>
          <a:p>
            <a:r>
              <a:rPr lang="en-US" dirty="0"/>
              <a:t>Official minutes must be kept of all </a:t>
            </a:r>
            <a:r>
              <a:rPr lang="en-US" dirty="0" smtClean="0"/>
              <a:t>council meetings </a:t>
            </a:r>
            <a:r>
              <a:rPr lang="en-US" dirty="0"/>
              <a:t>and must be made available on request</a:t>
            </a:r>
            <a:r>
              <a:rPr lang="en-US" dirty="0" smtClean="0"/>
              <a:t>.</a:t>
            </a:r>
          </a:p>
          <a:p>
            <a:pPr marL="0" indent="0">
              <a:buNone/>
            </a:pPr>
            <a:endParaRPr lang="en-US" dirty="0"/>
          </a:p>
          <a:p>
            <a:r>
              <a:rPr lang="en-US" dirty="0" smtClean="0"/>
              <a:t>By </a:t>
            </a:r>
            <a:r>
              <a:rPr lang="en-US" dirty="0"/>
              <a:t>July 1 of each year, the Interagency </a:t>
            </a:r>
            <a:r>
              <a:rPr lang="en-US" dirty="0" smtClean="0"/>
              <a:t>Coordinating council </a:t>
            </a:r>
            <a:r>
              <a:rPr lang="en-US" dirty="0"/>
              <a:t>shall submit an annual report </a:t>
            </a:r>
            <a:r>
              <a:rPr lang="en-US" dirty="0" smtClean="0">
                <a:solidFill>
                  <a:schemeClr val="tx1"/>
                </a:solidFill>
              </a:rPr>
              <a:t>on the status of the early intervention program</a:t>
            </a:r>
            <a:r>
              <a:rPr lang="en-US" dirty="0" smtClean="0"/>
              <a:t>.</a:t>
            </a:r>
            <a:endParaRPr lang="en-US" dirty="0"/>
          </a:p>
        </p:txBody>
      </p:sp>
    </p:spTree>
    <p:extLst>
      <p:ext uri="{BB962C8B-B14F-4D97-AF65-F5344CB8AC3E}">
        <p14:creationId xmlns:p14="http://schemas.microsoft.com/office/powerpoint/2010/main" val="2229469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Ground Rules for Meetings</a:t>
            </a:r>
            <a:endParaRPr lang="en-US" dirty="0"/>
          </a:p>
        </p:txBody>
      </p:sp>
      <p:sp>
        <p:nvSpPr>
          <p:cNvPr id="3" name="Content Placeholder 2"/>
          <p:cNvSpPr>
            <a:spLocks noGrp="1"/>
          </p:cNvSpPr>
          <p:nvPr>
            <p:ph idx="1"/>
          </p:nvPr>
        </p:nvSpPr>
        <p:spPr/>
        <p:txBody>
          <a:bodyPr>
            <a:normAutofit/>
          </a:bodyPr>
          <a:lstStyle/>
          <a:p>
            <a:r>
              <a:rPr lang="en-US" dirty="0" smtClean="0"/>
              <a:t>Members must wait to be recognized before speaking</a:t>
            </a:r>
          </a:p>
          <a:p>
            <a:r>
              <a:rPr lang="en-US" dirty="0"/>
              <a:t>Visitors must be recognized before speaking</a:t>
            </a:r>
            <a:r>
              <a:rPr lang="en-US" dirty="0" smtClean="0"/>
              <a:t>.</a:t>
            </a:r>
          </a:p>
          <a:p>
            <a:r>
              <a:rPr lang="en-US" dirty="0" smtClean="0"/>
              <a:t>Visitors are welcome to provide comments or ask questions throughout the meeting after the committee members have had a chance to do so on each issue.</a:t>
            </a:r>
          </a:p>
          <a:p>
            <a:r>
              <a:rPr lang="en-US" dirty="0" smtClean="0"/>
              <a:t>Visitors comments and questions are limited to the items on the committee’s agenda and shall be limited to 3 minutes</a:t>
            </a:r>
          </a:p>
          <a:p>
            <a:r>
              <a:rPr lang="en-US" dirty="0" smtClean="0"/>
              <a:t>Extra time can be given at the discretion of the chair</a:t>
            </a:r>
          </a:p>
        </p:txBody>
      </p:sp>
    </p:spTree>
    <p:extLst>
      <p:ext uri="{BB962C8B-B14F-4D97-AF65-F5344CB8AC3E}">
        <p14:creationId xmlns:p14="http://schemas.microsoft.com/office/powerpoint/2010/main" val="1614301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Welcome and Introductions</a:t>
            </a:r>
            <a:endParaRPr lang="en-US" sz="44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90800" y="685800"/>
            <a:ext cx="3886200" cy="3886200"/>
          </a:xfrm>
        </p:spPr>
      </p:pic>
    </p:spTree>
    <p:extLst>
      <p:ext uri="{BB962C8B-B14F-4D97-AF65-F5344CB8AC3E}">
        <p14:creationId xmlns:p14="http://schemas.microsoft.com/office/powerpoint/2010/main" val="28897977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029200"/>
            <a:ext cx="6781800" cy="1143000"/>
          </a:xfrm>
        </p:spPr>
        <p:txBody>
          <a:bodyPr/>
          <a:lstStyle/>
          <a:p>
            <a:r>
              <a:rPr lang="en-US" dirty="0" smtClean="0"/>
              <a:t>Ground Rules cont.</a:t>
            </a:r>
            <a:endParaRPr lang="en-US" dirty="0"/>
          </a:p>
        </p:txBody>
      </p:sp>
      <p:sp>
        <p:nvSpPr>
          <p:cNvPr id="3" name="Content Placeholder 2"/>
          <p:cNvSpPr>
            <a:spLocks noGrp="1"/>
          </p:cNvSpPr>
          <p:nvPr>
            <p:ph idx="1"/>
          </p:nvPr>
        </p:nvSpPr>
        <p:spPr>
          <a:xfrm>
            <a:off x="762000" y="685800"/>
            <a:ext cx="7543800" cy="4495800"/>
          </a:xfrm>
        </p:spPr>
        <p:txBody>
          <a:bodyPr>
            <a:normAutofit/>
          </a:bodyPr>
          <a:lstStyle/>
          <a:p>
            <a:pPr lvl="0">
              <a:buClr>
                <a:srgbClr val="AD0101"/>
              </a:buClr>
            </a:pPr>
            <a:endParaRPr lang="en-US" dirty="0">
              <a:solidFill>
                <a:srgbClr val="303030"/>
              </a:solidFill>
            </a:endParaRPr>
          </a:p>
          <a:p>
            <a:pPr lvl="0">
              <a:buClr>
                <a:srgbClr val="AD0101"/>
              </a:buClr>
            </a:pPr>
            <a:r>
              <a:rPr lang="en-US" sz="2000" dirty="0" smtClean="0">
                <a:solidFill>
                  <a:srgbClr val="303030"/>
                </a:solidFill>
              </a:rPr>
              <a:t>Caution </a:t>
            </a:r>
            <a:r>
              <a:rPr lang="en-US" sz="2000" dirty="0">
                <a:solidFill>
                  <a:srgbClr val="303030"/>
                </a:solidFill>
              </a:rPr>
              <a:t>individuals giving public comment to be factual and objective. Avoid using names of children or program/agency staff. Maintain confidentiality and privacy standards.</a:t>
            </a:r>
          </a:p>
          <a:p>
            <a:pPr marL="0" lvl="0" indent="0">
              <a:buClr>
                <a:srgbClr val="AD0101"/>
              </a:buClr>
              <a:buNone/>
            </a:pPr>
            <a:endParaRPr lang="en-US" sz="2000" dirty="0">
              <a:solidFill>
                <a:srgbClr val="303030"/>
              </a:solidFill>
            </a:endParaRPr>
          </a:p>
          <a:p>
            <a:pPr lvl="0">
              <a:buClr>
                <a:srgbClr val="AD0101"/>
              </a:buClr>
            </a:pPr>
            <a:r>
              <a:rPr lang="en-US" sz="2000" dirty="0" smtClean="0">
                <a:solidFill>
                  <a:srgbClr val="303030"/>
                </a:solidFill>
              </a:rPr>
              <a:t>Do </a:t>
            </a:r>
            <a:r>
              <a:rPr lang="en-US" sz="2000" dirty="0">
                <a:solidFill>
                  <a:srgbClr val="303030"/>
                </a:solidFill>
              </a:rPr>
              <a:t>not interrupt the speaker during his/her </a:t>
            </a:r>
            <a:r>
              <a:rPr lang="en-US" sz="2000" dirty="0" smtClean="0">
                <a:solidFill>
                  <a:srgbClr val="303030"/>
                </a:solidFill>
              </a:rPr>
              <a:t>3 </a:t>
            </a:r>
            <a:r>
              <a:rPr lang="en-US" sz="2000" dirty="0">
                <a:solidFill>
                  <a:srgbClr val="303030"/>
                </a:solidFill>
              </a:rPr>
              <a:t>minutes. Ask </a:t>
            </a:r>
            <a:r>
              <a:rPr lang="en-US" sz="2000" dirty="0" smtClean="0">
                <a:solidFill>
                  <a:srgbClr val="303030"/>
                </a:solidFill>
              </a:rPr>
              <a:t>clarifying questions </a:t>
            </a:r>
            <a:r>
              <a:rPr lang="en-US" sz="2000" dirty="0">
                <a:solidFill>
                  <a:srgbClr val="303030"/>
                </a:solidFill>
              </a:rPr>
              <a:t>after the speaker is finished</a:t>
            </a:r>
            <a:r>
              <a:rPr lang="en-US" sz="2000" dirty="0" smtClean="0">
                <a:solidFill>
                  <a:srgbClr val="303030"/>
                </a:solidFill>
              </a:rPr>
              <a:t>.</a:t>
            </a:r>
          </a:p>
          <a:p>
            <a:pPr marL="0" lvl="0" indent="0">
              <a:buClr>
                <a:srgbClr val="AD0101"/>
              </a:buClr>
              <a:buNone/>
            </a:pPr>
            <a:endParaRPr lang="en-US" sz="2000" dirty="0">
              <a:solidFill>
                <a:srgbClr val="303030"/>
              </a:solidFill>
            </a:endParaRPr>
          </a:p>
          <a:p>
            <a:pPr lvl="0">
              <a:buClr>
                <a:srgbClr val="AD0101"/>
              </a:buClr>
            </a:pPr>
            <a:r>
              <a:rPr lang="en-US" sz="2000" dirty="0" smtClean="0">
                <a:solidFill>
                  <a:srgbClr val="303030"/>
                </a:solidFill>
              </a:rPr>
              <a:t>Provide </a:t>
            </a:r>
            <a:r>
              <a:rPr lang="en-US" sz="2000" dirty="0">
                <a:solidFill>
                  <a:srgbClr val="303030"/>
                </a:solidFill>
              </a:rPr>
              <a:t>a verbal or visual cue 1 minute before the speaker’s time is up</a:t>
            </a:r>
            <a:r>
              <a:rPr lang="en-US" sz="2000" dirty="0" smtClean="0">
                <a:solidFill>
                  <a:srgbClr val="303030"/>
                </a:solidFill>
              </a:rPr>
              <a:t>.</a:t>
            </a:r>
          </a:p>
          <a:p>
            <a:pPr lvl="0">
              <a:buClr>
                <a:srgbClr val="AD0101"/>
              </a:buClr>
            </a:pPr>
            <a:endParaRPr lang="en-US" sz="2000" dirty="0">
              <a:solidFill>
                <a:srgbClr val="303030"/>
              </a:solidFill>
            </a:endParaRPr>
          </a:p>
        </p:txBody>
      </p:sp>
    </p:spTree>
    <p:extLst>
      <p:ext uri="{BB962C8B-B14F-4D97-AF65-F5344CB8AC3E}">
        <p14:creationId xmlns:p14="http://schemas.microsoft.com/office/powerpoint/2010/main" val="6655383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Robert’s Rules of Order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43200" y="533400"/>
            <a:ext cx="3505200" cy="4672584"/>
          </a:xfrm>
        </p:spPr>
      </p:pic>
    </p:spTree>
    <p:extLst>
      <p:ext uri="{BB962C8B-B14F-4D97-AF65-F5344CB8AC3E}">
        <p14:creationId xmlns:p14="http://schemas.microsoft.com/office/powerpoint/2010/main" val="24996001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419600"/>
            <a:ext cx="6781800" cy="1752600"/>
          </a:xfrm>
        </p:spPr>
        <p:txBody>
          <a:bodyPr>
            <a:normAutofit fontScale="90000"/>
          </a:bodyPr>
          <a:lstStyle/>
          <a:p>
            <a:r>
              <a:rPr lang="en-US" dirty="0" smtClean="0"/>
              <a:t/>
            </a:r>
            <a:br>
              <a:rPr lang="en-US" dirty="0" smtClean="0"/>
            </a:br>
            <a:r>
              <a:rPr lang="en-US" dirty="0" smtClean="0"/>
              <a:t>Basic </a:t>
            </a:r>
            <a:r>
              <a:rPr lang="en-US" dirty="0"/>
              <a:t>Rules of Order</a:t>
            </a:r>
            <a:br>
              <a:rPr lang="en-US" dirty="0"/>
            </a:br>
            <a:endParaRPr lang="en-US" dirty="0"/>
          </a:p>
        </p:txBody>
      </p:sp>
      <p:sp>
        <p:nvSpPr>
          <p:cNvPr id="3" name="Content Placeholder 2"/>
          <p:cNvSpPr>
            <a:spLocks noGrp="1"/>
          </p:cNvSpPr>
          <p:nvPr>
            <p:ph idx="1"/>
          </p:nvPr>
        </p:nvSpPr>
        <p:spPr/>
        <p:txBody>
          <a:bodyPr/>
          <a:lstStyle/>
          <a:p>
            <a:pPr marL="342900" marR="0" lvl="0" indent="-342900">
              <a:lnSpc>
                <a:spcPct val="115000"/>
              </a:lnSpc>
              <a:spcBef>
                <a:spcPts val="0"/>
              </a:spcBef>
              <a:spcAft>
                <a:spcPts val="0"/>
              </a:spcAft>
              <a:buFont typeface="Symbol"/>
              <a:buChar char=""/>
            </a:pPr>
            <a:r>
              <a:rPr lang="en-US" dirty="0" smtClean="0">
                <a:latin typeface="Calibri"/>
                <a:ea typeface="Calibri"/>
                <a:cs typeface="Times New Roman"/>
              </a:rPr>
              <a:t>Each </a:t>
            </a:r>
            <a:r>
              <a:rPr lang="en-US" dirty="0">
                <a:latin typeface="Calibri"/>
                <a:ea typeface="Calibri"/>
                <a:cs typeface="Times New Roman"/>
              </a:rPr>
              <a:t>member has equal rights and responsibilities.  You and your ideas are as important as anyone else’s</a:t>
            </a:r>
            <a:r>
              <a:rPr lang="en-US" dirty="0" smtClean="0">
                <a:latin typeface="Calibri"/>
                <a:ea typeface="Calibri"/>
                <a:cs typeface="Times New Roman"/>
              </a:rPr>
              <a:t>.</a:t>
            </a:r>
          </a:p>
          <a:p>
            <a:pPr marL="0" marR="0" lvl="0" indent="0">
              <a:lnSpc>
                <a:spcPct val="115000"/>
              </a:lnSpc>
              <a:spcBef>
                <a:spcPts val="0"/>
              </a:spcBef>
              <a:spcAft>
                <a:spcPts val="0"/>
              </a:spcAft>
              <a:buNone/>
            </a:pPr>
            <a:endParaRPr lang="en-US" dirty="0">
              <a:latin typeface="Calibri"/>
              <a:ea typeface="Calibri"/>
              <a:cs typeface="Times New Roman"/>
            </a:endParaRPr>
          </a:p>
          <a:p>
            <a:pPr marL="342900" marR="0" lvl="0" indent="-342900">
              <a:lnSpc>
                <a:spcPct val="115000"/>
              </a:lnSpc>
              <a:spcBef>
                <a:spcPts val="0"/>
              </a:spcBef>
              <a:spcAft>
                <a:spcPts val="1000"/>
              </a:spcAft>
              <a:buFont typeface="Symbol"/>
              <a:buChar char=""/>
            </a:pPr>
            <a:r>
              <a:rPr lang="en-US" dirty="0">
                <a:latin typeface="Calibri"/>
                <a:ea typeface="Calibri"/>
                <a:cs typeface="Times New Roman"/>
              </a:rPr>
              <a:t>The group should always decide what is best for the entire </a:t>
            </a:r>
            <a:r>
              <a:rPr lang="en-US" dirty="0" smtClean="0">
                <a:latin typeface="Calibri"/>
                <a:ea typeface="Calibri"/>
                <a:cs typeface="Times New Roman"/>
              </a:rPr>
              <a:t>council.</a:t>
            </a:r>
            <a:endParaRPr lang="en-US" dirty="0">
              <a:latin typeface="Calibri"/>
              <a:ea typeface="Calibri"/>
              <a:cs typeface="Times New Roman"/>
            </a:endParaRPr>
          </a:p>
          <a:p>
            <a:pPr marL="0" indent="0">
              <a:buNone/>
            </a:pPr>
            <a:endParaRPr lang="en-US" dirty="0"/>
          </a:p>
        </p:txBody>
      </p:sp>
    </p:spTree>
    <p:extLst>
      <p:ext uri="{BB962C8B-B14F-4D97-AF65-F5344CB8AC3E}">
        <p14:creationId xmlns:p14="http://schemas.microsoft.com/office/powerpoint/2010/main" val="19875191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TOPICS</a:t>
            </a:r>
            <a:endParaRPr lang="en-US" dirty="0"/>
          </a:p>
        </p:txBody>
      </p:sp>
      <p:sp>
        <p:nvSpPr>
          <p:cNvPr id="3" name="Content Placeholder 2"/>
          <p:cNvSpPr>
            <a:spLocks noGrp="1"/>
          </p:cNvSpPr>
          <p:nvPr>
            <p:ph idx="1"/>
          </p:nvPr>
        </p:nvSpPr>
        <p:spPr/>
        <p:txBody>
          <a:bodyPr>
            <a:normAutofit/>
          </a:bodyPr>
          <a:lstStyle/>
          <a:p>
            <a:pPr>
              <a:lnSpc>
                <a:spcPct val="115000"/>
              </a:lnSpc>
              <a:spcBef>
                <a:spcPts val="0"/>
              </a:spcBef>
            </a:pPr>
            <a:r>
              <a:rPr lang="en-US" dirty="0" smtClean="0">
                <a:latin typeface="Calibri"/>
                <a:ea typeface="Calibri"/>
                <a:cs typeface="Times New Roman"/>
              </a:rPr>
              <a:t>Call </a:t>
            </a:r>
            <a:r>
              <a:rPr lang="en-US" dirty="0">
                <a:latin typeface="Calibri"/>
                <a:ea typeface="Calibri"/>
                <a:cs typeface="Times New Roman"/>
              </a:rPr>
              <a:t>the meeting to order</a:t>
            </a:r>
          </a:p>
          <a:p>
            <a:pPr marL="342900" marR="0" lvl="0" indent="-342900">
              <a:lnSpc>
                <a:spcPct val="115000"/>
              </a:lnSpc>
              <a:spcBef>
                <a:spcPts val="0"/>
              </a:spcBef>
              <a:spcAft>
                <a:spcPts val="0"/>
              </a:spcAft>
              <a:buFont typeface="Symbol"/>
              <a:buChar char=""/>
            </a:pPr>
            <a:r>
              <a:rPr lang="en-US" dirty="0" smtClean="0">
                <a:latin typeface="Calibri"/>
                <a:ea typeface="Calibri"/>
                <a:cs typeface="Times New Roman"/>
              </a:rPr>
              <a:t>Introductions</a:t>
            </a:r>
            <a:endParaRPr lang="en-US"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dirty="0">
                <a:latin typeface="Calibri"/>
                <a:ea typeface="Calibri"/>
                <a:cs typeface="Times New Roman"/>
              </a:rPr>
              <a:t>Adoption of the agenda</a:t>
            </a:r>
          </a:p>
          <a:p>
            <a:pPr marL="342900" marR="0" lvl="0" indent="-342900">
              <a:lnSpc>
                <a:spcPct val="115000"/>
              </a:lnSpc>
              <a:spcBef>
                <a:spcPts val="0"/>
              </a:spcBef>
              <a:spcAft>
                <a:spcPts val="0"/>
              </a:spcAft>
              <a:buFont typeface="Symbol"/>
              <a:buChar char=""/>
            </a:pPr>
            <a:r>
              <a:rPr lang="en-US" dirty="0">
                <a:latin typeface="Calibri"/>
                <a:ea typeface="Calibri"/>
                <a:cs typeface="Times New Roman"/>
              </a:rPr>
              <a:t>Determine </a:t>
            </a:r>
            <a:r>
              <a:rPr lang="en-US" dirty="0" smtClean="0">
                <a:latin typeface="Calibri"/>
                <a:ea typeface="Calibri"/>
                <a:cs typeface="Times New Roman"/>
              </a:rPr>
              <a:t>quorum (simple majority)</a:t>
            </a:r>
            <a:endParaRPr lang="en-US"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dirty="0" smtClean="0">
                <a:latin typeface="Calibri"/>
                <a:ea typeface="Calibri"/>
                <a:cs typeface="Times New Roman"/>
              </a:rPr>
              <a:t>Reading/Reviewing </a:t>
            </a:r>
            <a:r>
              <a:rPr lang="en-US" dirty="0">
                <a:latin typeface="Calibri"/>
                <a:ea typeface="Calibri"/>
                <a:cs typeface="Times New Roman"/>
              </a:rPr>
              <a:t>of the previous minutes</a:t>
            </a:r>
          </a:p>
          <a:p>
            <a:pPr marL="342900" marR="0" lvl="0" indent="-342900">
              <a:lnSpc>
                <a:spcPct val="115000"/>
              </a:lnSpc>
              <a:spcBef>
                <a:spcPts val="0"/>
              </a:spcBef>
              <a:spcAft>
                <a:spcPts val="1000"/>
              </a:spcAft>
              <a:buFont typeface="Symbol"/>
              <a:buChar char=""/>
            </a:pPr>
            <a:r>
              <a:rPr lang="en-US" dirty="0" smtClean="0">
                <a:latin typeface="Calibri"/>
                <a:ea typeface="Calibri"/>
                <a:cs typeface="Times New Roman"/>
              </a:rPr>
              <a:t>Reports</a:t>
            </a:r>
          </a:p>
          <a:p>
            <a:pPr lvl="1">
              <a:lnSpc>
                <a:spcPct val="115000"/>
              </a:lnSpc>
              <a:spcBef>
                <a:spcPts val="0"/>
              </a:spcBef>
              <a:spcAft>
                <a:spcPts val="1000"/>
              </a:spcAft>
              <a:buFont typeface="Wingdings" panose="05000000000000000000" pitchFamily="2" charset="2"/>
              <a:buChar char="Ø"/>
            </a:pPr>
            <a:r>
              <a:rPr lang="en-US" dirty="0" smtClean="0">
                <a:latin typeface="Calibri"/>
                <a:ea typeface="Calibri"/>
                <a:cs typeface="Times New Roman"/>
              </a:rPr>
              <a:t>Motions are rarely made to receive reports</a:t>
            </a:r>
          </a:p>
        </p:txBody>
      </p:sp>
    </p:spTree>
    <p:extLst>
      <p:ext uri="{BB962C8B-B14F-4D97-AF65-F5344CB8AC3E}">
        <p14:creationId xmlns:p14="http://schemas.microsoft.com/office/powerpoint/2010/main" val="2391579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Members</a:t>
            </a:r>
            <a:r>
              <a:rPr lang="en-US" dirty="0"/>
              <a:t> </a:t>
            </a:r>
            <a:r>
              <a:rPr lang="en-US" sz="4900" dirty="0"/>
              <a:t>in</a:t>
            </a:r>
            <a:r>
              <a:rPr lang="en-US" dirty="0"/>
              <a:t> </a:t>
            </a:r>
            <a:r>
              <a:rPr lang="en-US" dirty="0" smtClean="0"/>
              <a:t/>
            </a:r>
            <a:br>
              <a:rPr lang="en-US" dirty="0" smtClean="0"/>
            </a:br>
            <a:r>
              <a:rPr lang="en-US" sz="4900" dirty="0" smtClean="0"/>
              <a:t>Parliamentary Procedures</a:t>
            </a:r>
            <a:endParaRPr lang="en-US" sz="4900" dirty="0"/>
          </a:p>
        </p:txBody>
      </p:sp>
      <p:sp>
        <p:nvSpPr>
          <p:cNvPr id="3" name="Content Placeholder 2"/>
          <p:cNvSpPr>
            <a:spLocks noGrp="1"/>
          </p:cNvSpPr>
          <p:nvPr>
            <p:ph idx="1"/>
          </p:nvPr>
        </p:nvSpPr>
        <p:spPr/>
        <p:txBody>
          <a:bodyPr>
            <a:normAutofit fontScale="92500"/>
          </a:bodyPr>
          <a:lstStyle/>
          <a:p>
            <a:pPr marL="0" indent="0">
              <a:buNone/>
            </a:pPr>
            <a:r>
              <a:rPr lang="en-US" sz="3600" b="1" dirty="0" smtClean="0"/>
              <a:t>Privileges</a:t>
            </a:r>
          </a:p>
          <a:p>
            <a:pPr marL="0" indent="0">
              <a:buNone/>
            </a:pPr>
            <a:endParaRPr lang="en-US" sz="3600" dirty="0"/>
          </a:p>
          <a:p>
            <a:pPr lvl="0"/>
            <a:r>
              <a:rPr lang="en-US" sz="2200" dirty="0"/>
              <a:t>You have the right to present any motion that has a bearing on business matters concerning the Council/Committee and to expect the right to explain or discuss the motion without interruption</a:t>
            </a:r>
            <a:r>
              <a:rPr lang="en-US" sz="2200" dirty="0" smtClean="0"/>
              <a:t>.</a:t>
            </a:r>
          </a:p>
          <a:p>
            <a:pPr marL="0" lvl="0" indent="0">
              <a:buNone/>
            </a:pPr>
            <a:endParaRPr lang="en-US" dirty="0"/>
          </a:p>
          <a:p>
            <a:pPr lvl="0"/>
            <a:r>
              <a:rPr lang="en-US" dirty="0"/>
              <a:t>To question procedures if they are being violated</a:t>
            </a:r>
            <a:r>
              <a:rPr lang="en-US" dirty="0" smtClean="0"/>
              <a:t>.</a:t>
            </a:r>
          </a:p>
          <a:p>
            <a:pPr marL="0" lvl="0" indent="0">
              <a:buNone/>
            </a:pPr>
            <a:endParaRPr lang="en-US" dirty="0"/>
          </a:p>
          <a:p>
            <a:pPr lvl="0"/>
            <a:r>
              <a:rPr lang="en-US" dirty="0"/>
              <a:t>To participate in the discussion of all motions.</a:t>
            </a:r>
          </a:p>
          <a:p>
            <a:endParaRPr lang="en-US" dirty="0"/>
          </a:p>
        </p:txBody>
      </p:sp>
    </p:spTree>
    <p:extLst>
      <p:ext uri="{BB962C8B-B14F-4D97-AF65-F5344CB8AC3E}">
        <p14:creationId xmlns:p14="http://schemas.microsoft.com/office/powerpoint/2010/main" val="29178070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Responsibilities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endParaRPr lang="en-US" b="1" dirty="0" smtClean="0"/>
          </a:p>
          <a:p>
            <a:pPr lvl="0"/>
            <a:r>
              <a:rPr lang="en-US" dirty="0" smtClean="0"/>
              <a:t>Participate </a:t>
            </a:r>
            <a:r>
              <a:rPr lang="en-US" dirty="0"/>
              <a:t>fully in all Council/Committee meetings and activities</a:t>
            </a:r>
            <a:r>
              <a:rPr lang="en-US" dirty="0" smtClean="0"/>
              <a:t>.</a:t>
            </a:r>
          </a:p>
          <a:p>
            <a:pPr marL="0" lvl="0" indent="0">
              <a:buNone/>
            </a:pPr>
            <a:endParaRPr lang="en-US" dirty="0"/>
          </a:p>
          <a:p>
            <a:pPr lvl="0"/>
            <a:r>
              <a:rPr lang="en-US" dirty="0"/>
              <a:t>Obtain the floor (get the Chairperson to recognize you) before speaking</a:t>
            </a:r>
            <a:r>
              <a:rPr lang="en-US" dirty="0" smtClean="0"/>
              <a:t>.</a:t>
            </a:r>
          </a:p>
          <a:p>
            <a:pPr marL="0" lvl="0" indent="0">
              <a:buNone/>
            </a:pPr>
            <a:endParaRPr lang="en-US" dirty="0"/>
          </a:p>
          <a:p>
            <a:pPr lvl="0"/>
            <a:r>
              <a:rPr lang="en-US" dirty="0"/>
              <a:t>Stick to the topic being discussed until it is resolved</a:t>
            </a:r>
            <a:r>
              <a:rPr lang="en-US" dirty="0" smtClean="0"/>
              <a:t>.</a:t>
            </a:r>
          </a:p>
          <a:p>
            <a:pPr marL="0" lvl="0" indent="0">
              <a:buNone/>
            </a:pPr>
            <a:endParaRPr lang="en-US" dirty="0"/>
          </a:p>
          <a:p>
            <a:pPr lvl="0"/>
            <a:r>
              <a:rPr lang="en-US" dirty="0"/>
              <a:t>Respond to the Chairperson when a call to order is made</a:t>
            </a:r>
            <a:r>
              <a:rPr lang="en-US" dirty="0" smtClean="0"/>
              <a:t>.</a:t>
            </a:r>
          </a:p>
          <a:p>
            <a:pPr marL="0" lvl="0" indent="0">
              <a:buNone/>
            </a:pPr>
            <a:endParaRPr lang="en-US" dirty="0"/>
          </a:p>
          <a:p>
            <a:pPr lvl="0"/>
            <a:r>
              <a:rPr lang="en-US" dirty="0"/>
              <a:t>When debating an issue, stick to the </a:t>
            </a:r>
            <a:r>
              <a:rPr lang="en-US" dirty="0" smtClean="0"/>
              <a:t>issue.</a:t>
            </a:r>
          </a:p>
          <a:p>
            <a:pPr marL="0" lvl="0" indent="0">
              <a:buNone/>
            </a:pPr>
            <a:endParaRPr lang="en-US" dirty="0"/>
          </a:p>
          <a:p>
            <a:pPr lvl="0"/>
            <a:r>
              <a:rPr lang="en-US" dirty="0"/>
              <a:t>Be punctual to all </a:t>
            </a:r>
            <a:r>
              <a:rPr lang="en-US" dirty="0" smtClean="0"/>
              <a:t>meetings.</a:t>
            </a:r>
          </a:p>
          <a:p>
            <a:pPr marL="0" lvl="0" indent="0">
              <a:buNone/>
            </a:pPr>
            <a:endParaRPr lang="en-US" dirty="0" smtClean="0"/>
          </a:p>
          <a:p>
            <a:pPr lvl="0"/>
            <a:r>
              <a:rPr lang="en-US" dirty="0" smtClean="0"/>
              <a:t>Remain </a:t>
            </a:r>
            <a:r>
              <a:rPr lang="en-US" dirty="0"/>
              <a:t>for the entire meeting. </a:t>
            </a:r>
            <a:endParaRPr lang="en-US" dirty="0" smtClean="0"/>
          </a:p>
          <a:p>
            <a:endParaRPr lang="en-US" dirty="0"/>
          </a:p>
        </p:txBody>
      </p:sp>
    </p:spTree>
    <p:extLst>
      <p:ext uri="{BB962C8B-B14F-4D97-AF65-F5344CB8AC3E}">
        <p14:creationId xmlns:p14="http://schemas.microsoft.com/office/powerpoint/2010/main" val="6168324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t>
            </a:r>
            <a:r>
              <a:rPr lang="en-US" dirty="0"/>
              <a:t>is a Motion?</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A </a:t>
            </a:r>
            <a:r>
              <a:rPr lang="en-US" dirty="0"/>
              <a:t>recommendation made by a member of </a:t>
            </a:r>
            <a:r>
              <a:rPr lang="en-US" dirty="0" smtClean="0"/>
              <a:t>the </a:t>
            </a:r>
            <a:r>
              <a:rPr lang="en-US" dirty="0"/>
              <a:t>Council for the entire Council to consider and possibly take action</a:t>
            </a:r>
            <a:r>
              <a:rPr lang="en-US" dirty="0" smtClean="0"/>
              <a:t>.</a:t>
            </a:r>
          </a:p>
          <a:p>
            <a:pPr marL="0" indent="0">
              <a:buNone/>
            </a:pPr>
            <a:endParaRPr lang="en-US" dirty="0"/>
          </a:p>
          <a:p>
            <a:r>
              <a:rPr lang="en-US" dirty="0" smtClean="0"/>
              <a:t>Step in the </a:t>
            </a:r>
            <a:r>
              <a:rPr lang="en-US" dirty="0"/>
              <a:t>Process of a </a:t>
            </a:r>
            <a:r>
              <a:rPr lang="en-US" dirty="0" smtClean="0"/>
              <a:t>Motion</a:t>
            </a:r>
          </a:p>
          <a:p>
            <a:pPr marL="0" indent="0">
              <a:buNone/>
            </a:pPr>
            <a:endParaRPr lang="en-US" dirty="0"/>
          </a:p>
          <a:p>
            <a:pPr lvl="0">
              <a:buFont typeface="Wingdings" panose="05000000000000000000" pitchFamily="2" charset="2"/>
              <a:buChar char="Ø"/>
            </a:pPr>
            <a:r>
              <a:rPr lang="en-US" dirty="0"/>
              <a:t>Recognition</a:t>
            </a:r>
          </a:p>
          <a:p>
            <a:pPr lvl="0">
              <a:buFont typeface="Wingdings" panose="05000000000000000000" pitchFamily="2" charset="2"/>
              <a:buChar char="Ø"/>
            </a:pPr>
            <a:r>
              <a:rPr lang="en-US" dirty="0"/>
              <a:t>Make the motion</a:t>
            </a:r>
          </a:p>
          <a:p>
            <a:pPr lvl="0">
              <a:buFont typeface="Wingdings" panose="05000000000000000000" pitchFamily="2" charset="2"/>
              <a:buChar char="Ø"/>
            </a:pPr>
            <a:r>
              <a:rPr lang="en-US" dirty="0"/>
              <a:t>It must be seconded</a:t>
            </a:r>
          </a:p>
          <a:p>
            <a:pPr lvl="0">
              <a:buFont typeface="Wingdings" panose="05000000000000000000" pitchFamily="2" charset="2"/>
              <a:buChar char="Ø"/>
            </a:pPr>
            <a:r>
              <a:rPr lang="en-US" dirty="0" smtClean="0"/>
              <a:t>Clearly state the motion</a:t>
            </a:r>
          </a:p>
          <a:p>
            <a:pPr lvl="0">
              <a:buFont typeface="Wingdings" panose="05000000000000000000" pitchFamily="2" charset="2"/>
              <a:buChar char="Ø"/>
            </a:pPr>
            <a:r>
              <a:rPr lang="en-US" dirty="0" smtClean="0"/>
              <a:t>Discussion</a:t>
            </a:r>
          </a:p>
          <a:p>
            <a:pPr lvl="0">
              <a:buFont typeface="Wingdings" panose="05000000000000000000" pitchFamily="2" charset="2"/>
              <a:buChar char="Ø"/>
            </a:pPr>
            <a:r>
              <a:rPr lang="en-US" dirty="0" smtClean="0"/>
              <a:t>State the motion again </a:t>
            </a:r>
          </a:p>
          <a:p>
            <a:pPr lvl="0">
              <a:buFont typeface="Wingdings" panose="05000000000000000000" pitchFamily="2" charset="2"/>
              <a:buChar char="Ø"/>
            </a:pPr>
            <a:r>
              <a:rPr lang="en-US" dirty="0" smtClean="0"/>
              <a:t>Ask if there are any objections to the motion</a:t>
            </a:r>
          </a:p>
          <a:p>
            <a:pPr lvl="0">
              <a:buFont typeface="Wingdings" panose="05000000000000000000" pitchFamily="2" charset="2"/>
              <a:buChar char="Ø"/>
            </a:pPr>
            <a:r>
              <a:rPr lang="en-US" dirty="0" smtClean="0"/>
              <a:t>Ask for any abstentions</a:t>
            </a:r>
          </a:p>
          <a:p>
            <a:pPr marL="0" indent="0">
              <a:buNone/>
            </a:pPr>
            <a:endParaRPr lang="en-US" dirty="0"/>
          </a:p>
        </p:txBody>
      </p:sp>
    </p:spTree>
    <p:extLst>
      <p:ext uri="{BB962C8B-B14F-4D97-AF65-F5344CB8AC3E}">
        <p14:creationId xmlns:p14="http://schemas.microsoft.com/office/powerpoint/2010/main" val="41454950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smtClean="0"/>
              <a:t>If there are no objections, say, “Hearing no objection, the motion carries.”</a:t>
            </a:r>
          </a:p>
          <a:p>
            <a:pPr marL="0" indent="0">
              <a:buNone/>
            </a:pPr>
            <a:endParaRPr lang="en-US" dirty="0" smtClean="0"/>
          </a:p>
          <a:p>
            <a:pPr lvl="1">
              <a:buFont typeface="Wingdings" panose="05000000000000000000" pitchFamily="2" charset="2"/>
              <a:buChar char="§"/>
            </a:pPr>
            <a:r>
              <a:rPr lang="en-US" dirty="0" smtClean="0"/>
              <a:t>If someone objects to the motion, take a vote.</a:t>
            </a:r>
          </a:p>
          <a:p>
            <a:pPr marL="320040" lvl="1" indent="0">
              <a:buNone/>
            </a:pPr>
            <a:endParaRPr lang="en-US" dirty="0" smtClean="0"/>
          </a:p>
          <a:p>
            <a:pPr lvl="1">
              <a:buFont typeface="Wingdings" panose="05000000000000000000" pitchFamily="2" charset="2"/>
              <a:buChar char="§"/>
            </a:pPr>
            <a:r>
              <a:rPr lang="en-US" dirty="0" smtClean="0"/>
              <a:t>Call the role (for yes or no vote, or abstention)</a:t>
            </a:r>
            <a:endParaRPr lang="en-US" dirty="0"/>
          </a:p>
          <a:p>
            <a:pPr marL="320040" lvl="1" indent="0">
              <a:buNone/>
            </a:pPr>
            <a:endParaRPr lang="en-US" dirty="0" smtClean="0"/>
          </a:p>
          <a:p>
            <a:pPr>
              <a:buFont typeface="Wingdings" panose="05000000000000000000" pitchFamily="2" charset="2"/>
              <a:buChar char="v"/>
            </a:pPr>
            <a:r>
              <a:rPr lang="en-US" dirty="0" smtClean="0"/>
              <a:t>Motion either carries or does not carry.</a:t>
            </a:r>
          </a:p>
        </p:txBody>
      </p:sp>
    </p:spTree>
    <p:extLst>
      <p:ext uri="{BB962C8B-B14F-4D97-AF65-F5344CB8AC3E}">
        <p14:creationId xmlns:p14="http://schemas.microsoft.com/office/powerpoint/2010/main" val="22818791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495800"/>
            <a:ext cx="6781800" cy="1600200"/>
          </a:xfrm>
        </p:spPr>
        <p:txBody>
          <a:bodyPr/>
          <a:lstStyle/>
          <a:p>
            <a:r>
              <a:rPr lang="en-US" dirty="0" smtClean="0"/>
              <a:t>Bylaw Review</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47962" y="700087"/>
            <a:ext cx="3571875" cy="3857625"/>
          </a:xfrm>
        </p:spPr>
      </p:pic>
    </p:spTree>
    <p:extLst>
      <p:ext uri="{BB962C8B-B14F-4D97-AF65-F5344CB8AC3E}">
        <p14:creationId xmlns:p14="http://schemas.microsoft.com/office/powerpoint/2010/main" val="32309124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Louisiana </a:t>
            </a:r>
            <a:br>
              <a:rPr lang="en-US" dirty="0" smtClean="0"/>
            </a:br>
            <a:r>
              <a:rPr lang="en-US" dirty="0" smtClean="0"/>
              <a:t>Open Meetings Laws</a:t>
            </a:r>
            <a:endParaRPr lang="en-US" dirty="0"/>
          </a:p>
        </p:txBody>
      </p:sp>
      <p:sp>
        <p:nvSpPr>
          <p:cNvPr id="3" name="Content Placeholder 2"/>
          <p:cNvSpPr>
            <a:spLocks noGrp="1"/>
          </p:cNvSpPr>
          <p:nvPr>
            <p:ph idx="1"/>
          </p:nvPr>
        </p:nvSpPr>
        <p:spPr/>
        <p:txBody>
          <a:bodyPr/>
          <a:lstStyle/>
          <a:p>
            <a:pPr marL="0" indent="0">
              <a:buNone/>
            </a:pPr>
            <a:r>
              <a:rPr lang="en-US" dirty="0">
                <a:hlinkClick r:id="rId3"/>
              </a:rPr>
              <a:t>https://app.lla.state.la.us/llala.nsf/BAADB2991272084786257AB8006EE827/$</a:t>
            </a:r>
            <a:r>
              <a:rPr lang="en-US" dirty="0" smtClean="0">
                <a:hlinkClick r:id="rId3"/>
              </a:rPr>
              <a:t>FILE/Open%20Meetings%20Law%20FAQ.pdf</a:t>
            </a:r>
            <a:endParaRPr lang="en-US" dirty="0" smtClean="0"/>
          </a:p>
          <a:p>
            <a:pPr marL="0" indent="0">
              <a:buNone/>
            </a:pPr>
            <a:endParaRPr lang="en-US" dirty="0"/>
          </a:p>
        </p:txBody>
      </p:sp>
    </p:spTree>
    <p:extLst>
      <p:ext uri="{BB962C8B-B14F-4D97-AF65-F5344CB8AC3E}">
        <p14:creationId xmlns:p14="http://schemas.microsoft.com/office/powerpoint/2010/main" val="152534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Objective</a:t>
            </a:r>
            <a:endParaRPr lang="en-US" dirty="0"/>
          </a:p>
        </p:txBody>
      </p:sp>
      <p:sp>
        <p:nvSpPr>
          <p:cNvPr id="3" name="Content Placeholder 2"/>
          <p:cNvSpPr>
            <a:spLocks noGrp="1"/>
          </p:cNvSpPr>
          <p:nvPr>
            <p:ph idx="1"/>
          </p:nvPr>
        </p:nvSpPr>
        <p:spPr>
          <a:xfrm>
            <a:off x="762000" y="685800"/>
            <a:ext cx="7543800" cy="4114800"/>
          </a:xfrm>
        </p:spPr>
        <p:txBody>
          <a:bodyPr>
            <a:normAutofit fontScale="85000" lnSpcReduction="10000"/>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To provide orientation to members of the State Interagency Coordinating Council by:</a:t>
            </a:r>
          </a:p>
          <a:p>
            <a:pPr marL="0" indent="0">
              <a:buNone/>
            </a:pPr>
            <a:endParaRPr lang="en-US" dirty="0" smtClean="0"/>
          </a:p>
          <a:p>
            <a:r>
              <a:rPr lang="en-US" dirty="0" smtClean="0"/>
              <a:t>Providing an overview of IDEA and EarlySteps</a:t>
            </a:r>
          </a:p>
          <a:p>
            <a:pPr marL="0" indent="0">
              <a:buNone/>
            </a:pPr>
            <a:endParaRPr lang="en-US" dirty="0" smtClean="0"/>
          </a:p>
          <a:p>
            <a:r>
              <a:rPr lang="en-US" dirty="0" smtClean="0"/>
              <a:t>Reviewing all components that make up the SICC </a:t>
            </a:r>
          </a:p>
          <a:p>
            <a:pPr marL="0" indent="0">
              <a:buNone/>
            </a:pPr>
            <a:endParaRPr lang="en-US" dirty="0"/>
          </a:p>
          <a:p>
            <a:pPr marL="0" indent="0">
              <a:buNone/>
            </a:pPr>
            <a:r>
              <a:rPr lang="en-US" dirty="0" smtClean="0"/>
              <a:t>So that all members are adequately informed about the goals of the SICC and the duties, roles, and responsibilities of membership.</a:t>
            </a:r>
          </a:p>
          <a:p>
            <a:endParaRPr lang="en-US" dirty="0" smtClean="0"/>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28821157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SICC Roles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5224513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81600"/>
            <a:ext cx="6781800" cy="990600"/>
          </a:xfrm>
        </p:spPr>
        <p:txBody>
          <a:bodyPr>
            <a:normAutofit/>
          </a:bodyPr>
          <a:lstStyle/>
          <a:p>
            <a:r>
              <a:rPr lang="en-US" sz="3600" dirty="0"/>
              <a:t>S</a:t>
            </a:r>
            <a:r>
              <a:rPr lang="en-US" sz="3600" dirty="0" smtClean="0"/>
              <a:t>ICC Roles</a:t>
            </a:r>
            <a:endParaRPr lang="en-US" sz="3600" dirty="0"/>
          </a:p>
        </p:txBody>
      </p:sp>
      <p:sp>
        <p:nvSpPr>
          <p:cNvPr id="3" name="Content Placeholder 2"/>
          <p:cNvSpPr>
            <a:spLocks noGrp="1"/>
          </p:cNvSpPr>
          <p:nvPr>
            <p:ph idx="1"/>
          </p:nvPr>
        </p:nvSpPr>
        <p:spPr>
          <a:xfrm>
            <a:off x="762000" y="609600"/>
            <a:ext cx="7543800" cy="4876800"/>
          </a:xfrm>
        </p:spPr>
        <p:txBody>
          <a:bodyPr>
            <a:normAutofit fontScale="85000" lnSpcReduction="20000"/>
          </a:bodyPr>
          <a:lstStyle/>
          <a:p>
            <a:pPr marL="0" indent="0">
              <a:buNone/>
            </a:pPr>
            <a:r>
              <a:rPr lang="en-US" dirty="0" smtClean="0"/>
              <a:t>Advise and Assist the Lead Agency with certain functions:</a:t>
            </a:r>
          </a:p>
          <a:p>
            <a:r>
              <a:rPr lang="en-US" dirty="0" smtClean="0"/>
              <a:t>Advise and assist the Lead </a:t>
            </a:r>
            <a:r>
              <a:rPr lang="en-US" dirty="0"/>
              <a:t>A</a:t>
            </a:r>
            <a:r>
              <a:rPr lang="en-US" dirty="0" smtClean="0"/>
              <a:t>gency in the development, approval, and implementation of policies.</a:t>
            </a:r>
          </a:p>
          <a:p>
            <a:pPr marL="0" indent="0">
              <a:buNone/>
            </a:pPr>
            <a:endParaRPr lang="en-US" dirty="0" smtClean="0"/>
          </a:p>
          <a:p>
            <a:r>
              <a:rPr lang="en-US" dirty="0" smtClean="0"/>
              <a:t>Assist in achieving full participation, coordination, and cooperation of all appropriate and private and public agencies.</a:t>
            </a:r>
          </a:p>
          <a:p>
            <a:endParaRPr lang="en-US" dirty="0" smtClean="0"/>
          </a:p>
          <a:p>
            <a:r>
              <a:rPr lang="en-US" dirty="0" smtClean="0"/>
              <a:t>Assist in the effective implementation of the statewide system, by establishing a process that includes:</a:t>
            </a:r>
          </a:p>
          <a:p>
            <a:endParaRPr lang="en-US" dirty="0" smtClean="0"/>
          </a:p>
          <a:p>
            <a:pPr>
              <a:buFont typeface="Wingdings" panose="05000000000000000000" pitchFamily="2" charset="2"/>
              <a:buChar char="Ø"/>
            </a:pPr>
            <a:r>
              <a:rPr lang="en-US" sz="2200" dirty="0" smtClean="0"/>
              <a:t>Seeking information about any federal, state, or local policies that impede timely service delivery</a:t>
            </a:r>
          </a:p>
          <a:p>
            <a:pPr marL="0" indent="0">
              <a:buNone/>
            </a:pPr>
            <a:endParaRPr lang="en-US" sz="2200" dirty="0" smtClean="0"/>
          </a:p>
          <a:p>
            <a:pPr>
              <a:buFont typeface="Wingdings" panose="05000000000000000000" pitchFamily="2" charset="2"/>
              <a:buChar char="Ø"/>
            </a:pPr>
            <a:r>
              <a:rPr lang="en-US" sz="2200" dirty="0" smtClean="0"/>
              <a:t>Taking steps to ensure that any policy problems identified are resolved</a:t>
            </a:r>
          </a:p>
          <a:p>
            <a:pPr marL="0" indent="0">
              <a:buNone/>
            </a:pPr>
            <a:endParaRPr lang="en-US" sz="2200" dirty="0" smtClean="0"/>
          </a:p>
          <a:p>
            <a:pPr>
              <a:buFont typeface="Wingdings" panose="05000000000000000000" pitchFamily="2" charset="2"/>
              <a:buChar char="Ø"/>
            </a:pPr>
            <a:r>
              <a:rPr lang="en-US" sz="2200" dirty="0" smtClean="0"/>
              <a:t>To the extent appropriate, assisting the lead agency in the resolution of disputes.</a:t>
            </a:r>
          </a:p>
          <a:p>
            <a:pPr marL="0" indent="0">
              <a:buNone/>
            </a:pPr>
            <a:endParaRPr lang="en-US" dirty="0"/>
          </a:p>
        </p:txBody>
      </p:sp>
    </p:spTree>
    <p:extLst>
      <p:ext uri="{BB962C8B-B14F-4D97-AF65-F5344CB8AC3E}">
        <p14:creationId xmlns:p14="http://schemas.microsoft.com/office/powerpoint/2010/main" val="38312411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05400"/>
            <a:ext cx="6781800" cy="1066800"/>
          </a:xfrm>
        </p:spPr>
        <p:txBody>
          <a:bodyPr/>
          <a:lstStyle/>
          <a:p>
            <a:r>
              <a:rPr lang="en-US" dirty="0" smtClean="0"/>
              <a:t>SICC Roles cont.</a:t>
            </a:r>
            <a:endParaRPr lang="en-US" dirty="0"/>
          </a:p>
        </p:txBody>
      </p:sp>
      <p:sp>
        <p:nvSpPr>
          <p:cNvPr id="3" name="Content Placeholder 2"/>
          <p:cNvSpPr>
            <a:spLocks noGrp="1"/>
          </p:cNvSpPr>
          <p:nvPr>
            <p:ph idx="1"/>
          </p:nvPr>
        </p:nvSpPr>
        <p:spPr>
          <a:xfrm>
            <a:off x="762000" y="685800"/>
            <a:ext cx="7543800" cy="4267200"/>
          </a:xfrm>
        </p:spPr>
        <p:txBody>
          <a:bodyPr>
            <a:normAutofit fontScale="77500" lnSpcReduction="20000"/>
          </a:bodyPr>
          <a:lstStyle/>
          <a:p>
            <a:pPr marL="0" indent="0">
              <a:buNone/>
            </a:pPr>
            <a:endParaRPr lang="en-US" dirty="0" smtClean="0"/>
          </a:p>
          <a:p>
            <a:pPr marL="0" indent="0">
              <a:buNone/>
            </a:pPr>
            <a:r>
              <a:rPr lang="en-US" dirty="0" smtClean="0"/>
              <a:t>Advise and Assist the Lead Agency in:</a:t>
            </a:r>
          </a:p>
          <a:p>
            <a:pPr marL="0" indent="0">
              <a:buNone/>
            </a:pPr>
            <a:endParaRPr lang="en-US" dirty="0" smtClean="0"/>
          </a:p>
          <a:p>
            <a:r>
              <a:rPr lang="en-US" dirty="0" smtClean="0"/>
              <a:t>Identification of fiscal and other support</a:t>
            </a:r>
          </a:p>
          <a:p>
            <a:pPr marL="0" indent="0">
              <a:buNone/>
            </a:pPr>
            <a:endParaRPr lang="en-US" dirty="0" smtClean="0"/>
          </a:p>
          <a:p>
            <a:r>
              <a:rPr lang="en-US" dirty="0" smtClean="0"/>
              <a:t>Assignment of financial responsibility</a:t>
            </a:r>
          </a:p>
          <a:p>
            <a:pPr marL="0" indent="0">
              <a:buNone/>
            </a:pPr>
            <a:endParaRPr lang="en-US" dirty="0" smtClean="0"/>
          </a:p>
          <a:p>
            <a:r>
              <a:rPr lang="en-US" dirty="0" smtClean="0"/>
              <a:t>Promotion of methods for collaboration</a:t>
            </a:r>
          </a:p>
          <a:p>
            <a:pPr marL="0" indent="0">
              <a:buNone/>
            </a:pPr>
            <a:endParaRPr lang="en-US" dirty="0" smtClean="0"/>
          </a:p>
          <a:p>
            <a:r>
              <a:rPr lang="en-US" dirty="0" smtClean="0"/>
              <a:t>Preparation of applications</a:t>
            </a:r>
          </a:p>
          <a:p>
            <a:pPr marL="0" indent="0">
              <a:buNone/>
            </a:pPr>
            <a:endParaRPr lang="en-US" dirty="0" smtClean="0"/>
          </a:p>
          <a:p>
            <a:r>
              <a:rPr lang="en-US" dirty="0" smtClean="0"/>
              <a:t>The transition of toddlers to preschool and other services</a:t>
            </a:r>
          </a:p>
          <a:p>
            <a:pPr marL="0" indent="0">
              <a:buNone/>
            </a:pPr>
            <a:endParaRPr lang="en-US" dirty="0" smtClean="0"/>
          </a:p>
          <a:p>
            <a:r>
              <a:rPr lang="en-US" b="1" i="1" dirty="0" smtClean="0">
                <a:solidFill>
                  <a:schemeClr val="tx1"/>
                </a:solidFill>
              </a:rPr>
              <a:t>[Document 1.5 is provided as a reference]</a:t>
            </a:r>
            <a:endParaRPr lang="en-US" b="1" i="1" dirty="0">
              <a:solidFill>
                <a:schemeClr val="tx1"/>
              </a:solidFill>
            </a:endParaRPr>
          </a:p>
          <a:p>
            <a:endParaRPr lang="en-US" dirty="0"/>
          </a:p>
        </p:txBody>
      </p:sp>
    </p:spTree>
    <p:extLst>
      <p:ext uri="{BB962C8B-B14F-4D97-AF65-F5344CB8AC3E}">
        <p14:creationId xmlns:p14="http://schemas.microsoft.com/office/powerpoint/2010/main" val="21808829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Council Use of Funds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Subject to the approval of the Governor, the council may prepare and approve a budget using funds under this part </a:t>
            </a:r>
            <a:r>
              <a:rPr lang="en-US" dirty="0" smtClean="0"/>
              <a:t>to:</a:t>
            </a:r>
          </a:p>
          <a:p>
            <a:pPr marL="0" indent="0">
              <a:buNone/>
            </a:pPr>
            <a:endParaRPr lang="en-US" dirty="0"/>
          </a:p>
          <a:p>
            <a:r>
              <a:rPr lang="en-US" dirty="0" smtClean="0"/>
              <a:t>conduct </a:t>
            </a:r>
            <a:r>
              <a:rPr lang="en-US" dirty="0"/>
              <a:t>hearings and </a:t>
            </a:r>
            <a:r>
              <a:rPr lang="en-US" dirty="0" smtClean="0"/>
              <a:t>forums</a:t>
            </a:r>
          </a:p>
          <a:p>
            <a:pPr marL="0" indent="0">
              <a:buNone/>
            </a:pPr>
            <a:endParaRPr lang="en-US" dirty="0"/>
          </a:p>
          <a:p>
            <a:r>
              <a:rPr lang="en-US" dirty="0" smtClean="0"/>
              <a:t>to </a:t>
            </a:r>
            <a:r>
              <a:rPr lang="en-US" dirty="0"/>
              <a:t>reimburse members of the council for reasonable and necessary expenses for attending council meetings and performing council duties (including child care for parent representatives</a:t>
            </a:r>
            <a:r>
              <a:rPr lang="en-US" dirty="0" smtClean="0"/>
              <a:t>)</a:t>
            </a:r>
          </a:p>
          <a:p>
            <a:pPr marL="0" indent="0">
              <a:buNone/>
            </a:pPr>
            <a:endParaRPr lang="en-US" dirty="0" smtClean="0"/>
          </a:p>
          <a:p>
            <a:r>
              <a:rPr lang="en-US" dirty="0" smtClean="0"/>
              <a:t> to </a:t>
            </a:r>
            <a:r>
              <a:rPr lang="en-US" dirty="0"/>
              <a:t>pay compensation to a member of the council if the member is not employed or must forfeit wages from other employment when performing official council </a:t>
            </a:r>
            <a:r>
              <a:rPr lang="en-US" dirty="0" smtClean="0"/>
              <a:t>business</a:t>
            </a:r>
          </a:p>
          <a:p>
            <a:pPr marL="0" indent="0">
              <a:buNone/>
            </a:pPr>
            <a:endParaRPr lang="en-US" dirty="0" smtClean="0"/>
          </a:p>
          <a:p>
            <a:r>
              <a:rPr lang="en-US" dirty="0" smtClean="0"/>
              <a:t>to hire </a:t>
            </a:r>
            <a:r>
              <a:rPr lang="en-US" dirty="0"/>
              <a:t>staff, and to obtain the services of such professional, technical, and clerical personnel as may be necessary to carry out its functions under this </a:t>
            </a:r>
            <a:r>
              <a:rPr lang="en-US" dirty="0" smtClean="0"/>
              <a:t>part</a:t>
            </a:r>
            <a:endParaRPr lang="en-US" dirty="0"/>
          </a:p>
        </p:txBody>
      </p:sp>
    </p:spTree>
    <p:extLst>
      <p:ext uri="{BB962C8B-B14F-4D97-AF65-F5344CB8AC3E}">
        <p14:creationId xmlns:p14="http://schemas.microsoft.com/office/powerpoint/2010/main" val="18773893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Roles of </a:t>
            </a:r>
            <a:br>
              <a:rPr lang="en-US" sz="4400" dirty="0" smtClean="0"/>
            </a:br>
            <a:r>
              <a:rPr lang="en-US" sz="4400" dirty="0" smtClean="0"/>
              <a:t>Lead Agency Administrator</a:t>
            </a:r>
            <a:endParaRPr lang="en-US" sz="4400" dirty="0"/>
          </a:p>
        </p:txBody>
      </p:sp>
      <p:sp>
        <p:nvSpPr>
          <p:cNvPr id="3" name="Content Placeholder 2"/>
          <p:cNvSpPr>
            <a:spLocks noGrp="1"/>
          </p:cNvSpPr>
          <p:nvPr>
            <p:ph idx="1"/>
          </p:nvPr>
        </p:nvSpPr>
        <p:spPr/>
        <p:txBody>
          <a:bodyPr>
            <a:normAutofit/>
          </a:bodyPr>
          <a:lstStyle/>
          <a:p>
            <a:r>
              <a:rPr lang="en-US" dirty="0" smtClean="0"/>
              <a:t>Support the SICC in carrying out their functions and responsibilities</a:t>
            </a:r>
          </a:p>
          <a:p>
            <a:r>
              <a:rPr lang="en-US" dirty="0" smtClean="0">
                <a:solidFill>
                  <a:schemeClr val="tx1"/>
                </a:solidFill>
              </a:rPr>
              <a:t>Represents the lead agency as a </a:t>
            </a:r>
            <a:r>
              <a:rPr lang="en-US" dirty="0" smtClean="0"/>
              <a:t>non-voting member</a:t>
            </a:r>
          </a:p>
          <a:p>
            <a:r>
              <a:rPr lang="en-US" dirty="0" smtClean="0"/>
              <a:t>Assists with developing the agenda</a:t>
            </a:r>
          </a:p>
          <a:p>
            <a:r>
              <a:rPr lang="en-US" dirty="0" smtClean="0"/>
              <a:t>Reports on topical issues and priorities</a:t>
            </a:r>
          </a:p>
          <a:p>
            <a:r>
              <a:rPr lang="en-US" dirty="0" smtClean="0"/>
              <a:t>Provides a State-of-the-State/Lead Agency Report at SICC meetings</a:t>
            </a:r>
          </a:p>
          <a:p>
            <a:r>
              <a:rPr lang="en-US" dirty="0" smtClean="0"/>
              <a:t>Reports on and seeks input for State Performance Plan and Annual Performance Report</a:t>
            </a:r>
          </a:p>
          <a:p>
            <a:endParaRPr lang="en-US" dirty="0"/>
          </a:p>
        </p:txBody>
      </p:sp>
    </p:spTree>
    <p:extLst>
      <p:ext uri="{BB962C8B-B14F-4D97-AF65-F5344CB8AC3E}">
        <p14:creationId xmlns:p14="http://schemas.microsoft.com/office/powerpoint/2010/main" val="24996640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 Admin role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r>
              <a:rPr lang="en-US" dirty="0" smtClean="0"/>
              <a:t>Reports on </a:t>
            </a:r>
            <a:r>
              <a:rPr lang="en-US" dirty="0" smtClean="0">
                <a:solidFill>
                  <a:schemeClr val="tx1"/>
                </a:solidFill>
              </a:rPr>
              <a:t>the annual </a:t>
            </a:r>
            <a:r>
              <a:rPr lang="en-US" dirty="0" smtClean="0"/>
              <a:t>Level of Determination for State and local programs</a:t>
            </a:r>
          </a:p>
          <a:p>
            <a:r>
              <a:rPr lang="en-US" dirty="0" smtClean="0"/>
              <a:t>Reviews and comments on the SICC annual report</a:t>
            </a:r>
          </a:p>
          <a:p>
            <a:r>
              <a:rPr lang="en-US" dirty="0" smtClean="0"/>
              <a:t>Updates the SICC on State, Regional, and Federal issues</a:t>
            </a:r>
          </a:p>
          <a:p>
            <a:r>
              <a:rPr lang="en-US" dirty="0" smtClean="0"/>
              <a:t>Assists in identifying SICC priorities and goals</a:t>
            </a:r>
          </a:p>
          <a:p>
            <a:r>
              <a:rPr lang="en-US" dirty="0" smtClean="0"/>
              <a:t>Provides administrative support and/or funds for the SICC</a:t>
            </a:r>
          </a:p>
          <a:p>
            <a:endParaRPr lang="en-US" dirty="0"/>
          </a:p>
        </p:txBody>
      </p:sp>
    </p:spTree>
    <p:extLst>
      <p:ext uri="{BB962C8B-B14F-4D97-AF65-F5344CB8AC3E}">
        <p14:creationId xmlns:p14="http://schemas.microsoft.com/office/powerpoint/2010/main" val="5557423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19200" y="2688380"/>
            <a:ext cx="1708731" cy="646331"/>
          </a:xfrm>
          <a:prstGeom prst="rect">
            <a:avLst/>
          </a:prstGeom>
          <a:noFill/>
        </p:spPr>
        <p:txBody>
          <a:bodyPr wrap="square" rtlCol="0">
            <a:spAutoFit/>
          </a:bodyPr>
          <a:lstStyle/>
          <a:p>
            <a:endParaRPr lang="en-US" dirty="0" smtClean="0"/>
          </a:p>
          <a:p>
            <a:endParaRPr lang="en-US" dirty="0"/>
          </a:p>
        </p:txBody>
      </p:sp>
      <p:sp>
        <p:nvSpPr>
          <p:cNvPr id="10" name="Title 9"/>
          <p:cNvSpPr>
            <a:spLocks noGrp="1"/>
          </p:cNvSpPr>
          <p:nvPr>
            <p:ph type="title"/>
          </p:nvPr>
        </p:nvSpPr>
        <p:spPr/>
        <p:txBody>
          <a:bodyPr>
            <a:normAutofit fontScale="90000"/>
          </a:bodyPr>
          <a:lstStyle/>
          <a:p>
            <a:r>
              <a:rPr lang="en-US" dirty="0" smtClean="0"/>
              <a:t>Committee Composition</a:t>
            </a:r>
            <a:endParaRPr lang="en-US" dirty="0"/>
          </a:p>
        </p:txBody>
      </p:sp>
      <p:sp>
        <p:nvSpPr>
          <p:cNvPr id="12" name="TextBox 11"/>
          <p:cNvSpPr txBox="1"/>
          <p:nvPr/>
        </p:nvSpPr>
        <p:spPr>
          <a:xfrm>
            <a:off x="1034143" y="533400"/>
            <a:ext cx="7096815" cy="646331"/>
          </a:xfrm>
          <a:prstGeom prst="rect">
            <a:avLst/>
          </a:prstGeom>
          <a:noFill/>
        </p:spPr>
        <p:txBody>
          <a:bodyPr wrap="none" rtlCol="0">
            <a:spAutoFit/>
          </a:bodyPr>
          <a:lstStyle/>
          <a:p>
            <a:r>
              <a:rPr lang="en-US" dirty="0" smtClean="0"/>
              <a:t>Committee membership (excluding Executive Committee) shall consist of </a:t>
            </a:r>
          </a:p>
          <a:p>
            <a:pPr algn="ctr"/>
            <a:r>
              <a:rPr lang="en-US" dirty="0" smtClean="0"/>
              <a:t>Representatives from the following stakeholder groups:</a:t>
            </a:r>
          </a:p>
        </p:txBody>
      </p:sp>
      <p:sp>
        <p:nvSpPr>
          <p:cNvPr id="13" name="TextBox 12"/>
          <p:cNvSpPr txBox="1"/>
          <p:nvPr/>
        </p:nvSpPr>
        <p:spPr>
          <a:xfrm>
            <a:off x="838200" y="1279266"/>
            <a:ext cx="3336636" cy="4247317"/>
          </a:xfrm>
          <a:prstGeom prst="rect">
            <a:avLst/>
          </a:prstGeom>
          <a:noFill/>
        </p:spPr>
        <p:txBody>
          <a:bodyPr wrap="square" rtlCol="0">
            <a:spAutoFit/>
          </a:bodyPr>
          <a:lstStyle/>
          <a:p>
            <a:r>
              <a:rPr lang="en-US" dirty="0" smtClean="0"/>
              <a:t>SICC Members</a:t>
            </a:r>
          </a:p>
          <a:p>
            <a:endParaRPr lang="en-US" dirty="0" smtClean="0"/>
          </a:p>
          <a:p>
            <a:r>
              <a:rPr lang="en-US" dirty="0" smtClean="0"/>
              <a:t>OCDD Staff</a:t>
            </a:r>
          </a:p>
          <a:p>
            <a:endParaRPr lang="en-US" dirty="0" smtClean="0"/>
          </a:p>
          <a:p>
            <a:r>
              <a:rPr lang="en-US" dirty="0" smtClean="0"/>
              <a:t>Family/Parent</a:t>
            </a:r>
          </a:p>
          <a:p>
            <a:endParaRPr lang="en-US" dirty="0" smtClean="0"/>
          </a:p>
          <a:p>
            <a:r>
              <a:rPr lang="en-US" dirty="0" smtClean="0"/>
              <a:t>State Agency Representative</a:t>
            </a:r>
          </a:p>
          <a:p>
            <a:endParaRPr lang="en-US" dirty="0" smtClean="0"/>
          </a:p>
          <a:p>
            <a:r>
              <a:rPr lang="en-US" dirty="0" smtClean="0"/>
              <a:t>Regional Coordinator</a:t>
            </a:r>
          </a:p>
          <a:p>
            <a:endParaRPr lang="en-US" dirty="0" smtClean="0"/>
          </a:p>
          <a:p>
            <a:r>
              <a:rPr lang="en-US" dirty="0" smtClean="0"/>
              <a:t>Community Outreach Specialist</a:t>
            </a:r>
          </a:p>
          <a:p>
            <a:endParaRPr lang="en-US" dirty="0" smtClean="0"/>
          </a:p>
          <a:p>
            <a:r>
              <a:rPr lang="en-US" dirty="0" smtClean="0"/>
              <a:t>Independent Provider</a:t>
            </a:r>
          </a:p>
          <a:p>
            <a:endParaRPr lang="en-US" dirty="0" smtClean="0"/>
          </a:p>
          <a:p>
            <a:r>
              <a:rPr lang="en-US" dirty="0" smtClean="0"/>
              <a:t>Agency Provider</a:t>
            </a:r>
            <a:endParaRPr lang="en-US" dirty="0"/>
          </a:p>
        </p:txBody>
      </p:sp>
      <p:sp>
        <p:nvSpPr>
          <p:cNvPr id="14" name="TextBox 13"/>
          <p:cNvSpPr txBox="1"/>
          <p:nvPr/>
        </p:nvSpPr>
        <p:spPr>
          <a:xfrm>
            <a:off x="4495800" y="1371600"/>
            <a:ext cx="4343400" cy="3693319"/>
          </a:xfrm>
          <a:prstGeom prst="rect">
            <a:avLst/>
          </a:prstGeom>
          <a:noFill/>
        </p:spPr>
        <p:txBody>
          <a:bodyPr wrap="square" rtlCol="0">
            <a:spAutoFit/>
          </a:bodyPr>
          <a:lstStyle/>
          <a:p>
            <a:r>
              <a:rPr lang="en-US" dirty="0" smtClean="0"/>
              <a:t>Family Service Coordinator</a:t>
            </a:r>
          </a:p>
          <a:p>
            <a:endParaRPr lang="en-US" dirty="0" smtClean="0"/>
          </a:p>
          <a:p>
            <a:r>
              <a:rPr lang="en-US" dirty="0" smtClean="0"/>
              <a:t>System Point of Entry </a:t>
            </a:r>
          </a:p>
          <a:p>
            <a:endParaRPr lang="en-US" dirty="0" smtClean="0"/>
          </a:p>
          <a:p>
            <a:r>
              <a:rPr lang="en-US" dirty="0" smtClean="0"/>
              <a:t>Local Education Agency </a:t>
            </a:r>
          </a:p>
          <a:p>
            <a:endParaRPr lang="en-US" dirty="0" smtClean="0"/>
          </a:p>
          <a:p>
            <a:r>
              <a:rPr lang="en-US" dirty="0" smtClean="0"/>
              <a:t>University/Higher Education Institution</a:t>
            </a:r>
          </a:p>
          <a:p>
            <a:endParaRPr lang="en-US" dirty="0" smtClean="0"/>
          </a:p>
          <a:p>
            <a:r>
              <a:rPr lang="en-US" dirty="0" smtClean="0"/>
              <a:t>Early Head Start/Head Start</a:t>
            </a:r>
          </a:p>
          <a:p>
            <a:endParaRPr lang="en-US" dirty="0" smtClean="0"/>
          </a:p>
          <a:p>
            <a:r>
              <a:rPr lang="en-US" dirty="0" smtClean="0"/>
              <a:t>Early Childhood/Regular Education</a:t>
            </a:r>
          </a:p>
          <a:p>
            <a:endParaRPr lang="en-US" dirty="0" smtClean="0"/>
          </a:p>
          <a:p>
            <a:r>
              <a:rPr lang="en-US" dirty="0" smtClean="0"/>
              <a:t>Other members as determined by Chair/VC</a:t>
            </a:r>
          </a:p>
        </p:txBody>
      </p:sp>
    </p:spTree>
    <p:extLst>
      <p:ext uri="{BB962C8B-B14F-4D97-AF65-F5344CB8AC3E}">
        <p14:creationId xmlns:p14="http://schemas.microsoft.com/office/powerpoint/2010/main" val="21502253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57800"/>
            <a:ext cx="6781800" cy="914400"/>
          </a:xfrm>
        </p:spPr>
        <p:txBody>
          <a:bodyPr>
            <a:normAutofit/>
          </a:bodyPr>
          <a:lstStyle/>
          <a:p>
            <a:r>
              <a:rPr lang="en-US" dirty="0" smtClean="0"/>
              <a:t>Executive Committee</a:t>
            </a:r>
            <a:endParaRPr lang="en-US" dirty="0"/>
          </a:p>
        </p:txBody>
      </p:sp>
      <p:sp>
        <p:nvSpPr>
          <p:cNvPr id="3" name="Content Placeholder 2"/>
          <p:cNvSpPr>
            <a:spLocks noGrp="1"/>
          </p:cNvSpPr>
          <p:nvPr>
            <p:ph idx="1"/>
          </p:nvPr>
        </p:nvSpPr>
        <p:spPr>
          <a:xfrm>
            <a:off x="762000" y="533400"/>
            <a:ext cx="7543800" cy="4572000"/>
          </a:xfrm>
        </p:spPr>
        <p:txBody>
          <a:bodyPr/>
          <a:lstStyle/>
          <a:p>
            <a:r>
              <a:rPr lang="en-US" dirty="0" smtClean="0"/>
              <a:t>Council Officers (SICC Chairperson, SICC Vice-Chairperson, Secretary, Parliamentarian, &amp; Parent-at-large)</a:t>
            </a:r>
          </a:p>
          <a:p>
            <a:r>
              <a:rPr lang="en-US" dirty="0" smtClean="0"/>
              <a:t>SICC Chairperson chairs the Executive Committee</a:t>
            </a:r>
          </a:p>
          <a:p>
            <a:pPr marL="0" indent="0">
              <a:buNone/>
            </a:pPr>
            <a:endParaRPr lang="en-US" dirty="0"/>
          </a:p>
          <a:p>
            <a:r>
              <a:rPr lang="en-US" dirty="0" smtClean="0"/>
              <a:t>SICC Committee Chairpersons</a:t>
            </a:r>
          </a:p>
          <a:p>
            <a:endParaRPr lang="en-US" dirty="0"/>
          </a:p>
          <a:p>
            <a:r>
              <a:rPr lang="en-US" dirty="0" smtClean="0"/>
              <a:t>Lead Agency Representative</a:t>
            </a:r>
          </a:p>
          <a:p>
            <a:endParaRPr lang="en-US" dirty="0"/>
          </a:p>
          <a:p>
            <a:r>
              <a:rPr lang="en-US" dirty="0" smtClean="0"/>
              <a:t>SICC Executive Director </a:t>
            </a:r>
            <a:r>
              <a:rPr lang="en-US" dirty="0" smtClean="0">
                <a:solidFill>
                  <a:schemeClr val="tx1"/>
                </a:solidFill>
              </a:rPr>
              <a:t>assists with operations</a:t>
            </a:r>
            <a:endParaRPr lang="en-US" dirty="0">
              <a:solidFill>
                <a:schemeClr val="tx1"/>
              </a:solidFill>
            </a:endParaRPr>
          </a:p>
        </p:txBody>
      </p:sp>
    </p:spTree>
    <p:extLst>
      <p:ext uri="{BB962C8B-B14F-4D97-AF65-F5344CB8AC3E}">
        <p14:creationId xmlns:p14="http://schemas.microsoft.com/office/powerpoint/2010/main" val="23961004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Executive Committee</a:t>
            </a:r>
            <a:endParaRPr lang="en-US" dirty="0"/>
          </a:p>
        </p:txBody>
      </p:sp>
      <p:sp>
        <p:nvSpPr>
          <p:cNvPr id="3" name="Content Placeholder 2"/>
          <p:cNvSpPr>
            <a:spLocks noGrp="1"/>
          </p:cNvSpPr>
          <p:nvPr>
            <p:ph idx="1"/>
          </p:nvPr>
        </p:nvSpPr>
        <p:spPr>
          <a:xfrm>
            <a:off x="762000" y="685800"/>
            <a:ext cx="7543800" cy="4648200"/>
          </a:xfrm>
        </p:spPr>
        <p:txBody>
          <a:bodyPr>
            <a:normAutofit/>
          </a:bodyPr>
          <a:lstStyle/>
          <a:p>
            <a:pPr marL="0" indent="0">
              <a:buNone/>
            </a:pPr>
            <a:r>
              <a:rPr lang="en-US" dirty="0" smtClean="0"/>
              <a:t>The Executive Committee provides leadership for the SICC and Lead Agency:</a:t>
            </a:r>
          </a:p>
          <a:p>
            <a:r>
              <a:rPr lang="en-US" dirty="0" smtClean="0"/>
              <a:t>oversees the </a:t>
            </a:r>
            <a:r>
              <a:rPr lang="en-US" dirty="0" smtClean="0">
                <a:solidFill>
                  <a:schemeClr val="tx1"/>
                </a:solidFill>
              </a:rPr>
              <a:t>activities</a:t>
            </a:r>
            <a:r>
              <a:rPr lang="en-US" dirty="0" smtClean="0">
                <a:solidFill>
                  <a:srgbClr val="C00000"/>
                </a:solidFill>
              </a:rPr>
              <a:t> </a:t>
            </a:r>
            <a:r>
              <a:rPr lang="en-US" dirty="0" smtClean="0"/>
              <a:t>of the Executive Director </a:t>
            </a:r>
          </a:p>
          <a:p>
            <a:r>
              <a:rPr lang="en-US" dirty="0"/>
              <a:t>a</a:t>
            </a:r>
            <a:r>
              <a:rPr lang="en-US" dirty="0" smtClean="0"/>
              <a:t>ppoints the other committee members</a:t>
            </a:r>
          </a:p>
          <a:p>
            <a:r>
              <a:rPr lang="en-US" dirty="0" smtClean="0"/>
              <a:t>appoints task forces as needed </a:t>
            </a:r>
          </a:p>
          <a:p>
            <a:r>
              <a:rPr lang="en-US" dirty="0" smtClean="0"/>
              <a:t>plans SICC quarterly meeting agendas </a:t>
            </a:r>
          </a:p>
          <a:p>
            <a:r>
              <a:rPr lang="en-US" dirty="0" smtClean="0"/>
              <a:t>handles special requests/concerns as related to </a:t>
            </a:r>
            <a:r>
              <a:rPr lang="en-US" dirty="0" err="1" smtClean="0"/>
              <a:t>EarlySteps</a:t>
            </a:r>
            <a:endParaRPr lang="en-US" dirty="0" smtClean="0"/>
          </a:p>
          <a:p>
            <a:r>
              <a:rPr lang="en-US" dirty="0"/>
              <a:t>c</a:t>
            </a:r>
            <a:r>
              <a:rPr lang="en-US" dirty="0" smtClean="0"/>
              <a:t>ertifies the Annual Performance Report</a:t>
            </a:r>
          </a:p>
          <a:p>
            <a:r>
              <a:rPr lang="en-US" dirty="0" smtClean="0"/>
              <a:t>Oversees the business of the SICC: agendas, etc.</a:t>
            </a:r>
            <a:endParaRPr lang="en-US" dirty="0"/>
          </a:p>
        </p:txBody>
      </p:sp>
    </p:spTree>
    <p:extLst>
      <p:ext uri="{BB962C8B-B14F-4D97-AF65-F5344CB8AC3E}">
        <p14:creationId xmlns:p14="http://schemas.microsoft.com/office/powerpoint/2010/main" val="31852182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648200"/>
            <a:ext cx="6781800" cy="15240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Family Assessment </a:t>
            </a:r>
            <a:br>
              <a:rPr lang="en-US" dirty="0" smtClean="0"/>
            </a:br>
            <a:endParaRPr lang="en-US" dirty="0"/>
          </a:p>
        </p:txBody>
      </p:sp>
      <p:sp>
        <p:nvSpPr>
          <p:cNvPr id="3" name="Content Placeholder 2"/>
          <p:cNvSpPr>
            <a:spLocks noGrp="1"/>
          </p:cNvSpPr>
          <p:nvPr>
            <p:ph idx="1"/>
          </p:nvPr>
        </p:nvSpPr>
        <p:spPr/>
        <p:txBody>
          <a:bodyPr/>
          <a:lstStyle/>
          <a:p>
            <a:pPr marL="342900" marR="0" lvl="0" indent="-342900" algn="just">
              <a:lnSpc>
                <a:spcPct val="115000"/>
              </a:lnSpc>
              <a:spcBef>
                <a:spcPts val="0"/>
              </a:spcBef>
              <a:spcAft>
                <a:spcPts val="1000"/>
              </a:spcAft>
              <a:buFont typeface="Courier New"/>
              <a:buChar char="o"/>
            </a:pPr>
            <a:r>
              <a:rPr lang="en-US" sz="3200" b="1" dirty="0" smtClean="0">
                <a:latin typeface="+mj-lt"/>
                <a:ea typeface="Calibri"/>
                <a:cs typeface="Times New Roman"/>
              </a:rPr>
              <a:t>Committees were re-formed in 2017</a:t>
            </a:r>
          </a:p>
          <a:p>
            <a:pPr marL="342900" marR="0" lvl="0" indent="-342900" algn="just">
              <a:lnSpc>
                <a:spcPct val="115000"/>
              </a:lnSpc>
              <a:spcBef>
                <a:spcPts val="0"/>
              </a:spcBef>
              <a:spcAft>
                <a:spcPts val="1000"/>
              </a:spcAft>
              <a:buFont typeface="Courier New"/>
              <a:buChar char="o"/>
            </a:pPr>
            <a:r>
              <a:rPr lang="en-US" i="1" dirty="0" smtClean="0">
                <a:ea typeface="Calibri"/>
                <a:cs typeface="Times New Roman"/>
              </a:rPr>
              <a:t>Family </a:t>
            </a:r>
            <a:r>
              <a:rPr lang="en-US" i="1" dirty="0">
                <a:ea typeface="Calibri"/>
                <a:cs typeface="Times New Roman"/>
              </a:rPr>
              <a:t>Assessment</a:t>
            </a:r>
            <a:r>
              <a:rPr lang="en-US" dirty="0">
                <a:ea typeface="Calibri"/>
                <a:cs typeface="Times New Roman"/>
              </a:rPr>
              <a:t> to </a:t>
            </a:r>
            <a:r>
              <a:rPr lang="en-US" dirty="0" smtClean="0">
                <a:ea typeface="Calibri"/>
                <a:cs typeface="Times New Roman"/>
              </a:rPr>
              <a:t>establish the process that identifies  and supports family concerns, priorities, and resources  needed to address their </a:t>
            </a:r>
            <a:r>
              <a:rPr lang="en-US" dirty="0">
                <a:ea typeface="Calibri"/>
                <a:cs typeface="Times New Roman"/>
              </a:rPr>
              <a:t>child’s development resulting in functional IFSP </a:t>
            </a:r>
            <a:r>
              <a:rPr lang="en-US" dirty="0" smtClean="0">
                <a:ea typeface="Calibri"/>
                <a:cs typeface="Times New Roman"/>
              </a:rPr>
              <a:t>outcomes</a:t>
            </a:r>
          </a:p>
          <a:p>
            <a:pPr marL="342900" marR="0" lvl="0" indent="-342900" algn="just">
              <a:lnSpc>
                <a:spcPct val="115000"/>
              </a:lnSpc>
              <a:spcBef>
                <a:spcPts val="0"/>
              </a:spcBef>
              <a:spcAft>
                <a:spcPts val="1000"/>
              </a:spcAft>
              <a:buFont typeface="Courier New"/>
              <a:buChar char="o"/>
            </a:pPr>
            <a:r>
              <a:rPr lang="en-US" dirty="0" smtClean="0">
                <a:cs typeface="Times New Roman"/>
              </a:rPr>
              <a:t>Approximately 17 members co-chaired by Monica Stampley and Mary Hockless</a:t>
            </a:r>
            <a:endParaRPr lang="en-US" dirty="0"/>
          </a:p>
        </p:txBody>
      </p:sp>
    </p:spTree>
    <p:extLst>
      <p:ext uri="{BB962C8B-B14F-4D97-AF65-F5344CB8AC3E}">
        <p14:creationId xmlns:p14="http://schemas.microsoft.com/office/powerpoint/2010/main" val="1029505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419600"/>
            <a:ext cx="6781800" cy="1752600"/>
          </a:xfrm>
        </p:spPr>
        <p:txBody>
          <a:bodyPr/>
          <a:lstStyle/>
          <a:p>
            <a:pPr algn="ctr"/>
            <a:r>
              <a:rPr lang="en-US" sz="4900" dirty="0" smtClean="0">
                <a:solidFill>
                  <a:prstClr val="black">
                    <a:lumMod val="85000"/>
                    <a:lumOff val="15000"/>
                  </a:prstClr>
                </a:solidFill>
              </a:rPr>
              <a:t>Historical </a:t>
            </a:r>
            <a:r>
              <a:rPr lang="en-US" sz="4900" dirty="0">
                <a:solidFill>
                  <a:prstClr val="black">
                    <a:lumMod val="85000"/>
                    <a:lumOff val="15000"/>
                  </a:prstClr>
                </a:solidFill>
              </a:rPr>
              <a:t>Overview</a:t>
            </a:r>
            <a:br>
              <a:rPr lang="en-US" sz="4900" dirty="0">
                <a:solidFill>
                  <a:prstClr val="black">
                    <a:lumMod val="85000"/>
                    <a:lumOff val="15000"/>
                  </a:prstClr>
                </a:solidFill>
              </a:rPr>
            </a:br>
            <a:r>
              <a:rPr lang="en-US" sz="4900" dirty="0">
                <a:solidFill>
                  <a:prstClr val="black">
                    <a:lumMod val="85000"/>
                    <a:lumOff val="15000"/>
                  </a:prstClr>
                </a:solidFill>
              </a:rPr>
              <a:t>of IDEA</a:t>
            </a:r>
            <a:endParaRPr lang="en-US" dirty="0"/>
          </a:p>
        </p:txBody>
      </p:sp>
      <p:sp>
        <p:nvSpPr>
          <p:cNvPr id="3" name="Content Placeholder 2"/>
          <p:cNvSpPr>
            <a:spLocks noGrp="1"/>
          </p:cNvSpPr>
          <p:nvPr>
            <p:ph idx="1"/>
          </p:nvPr>
        </p:nvSpPr>
        <p:spPr/>
        <p:txBody>
          <a:bodyPr>
            <a:normAutofit fontScale="92500" lnSpcReduction="10000"/>
          </a:bodyPr>
          <a:lstStyle/>
          <a:p>
            <a:r>
              <a:rPr lang="en-US" sz="3600" dirty="0"/>
              <a:t>EarlySteps, Louisiana’s Early Intervention System, is the Part C program of the </a:t>
            </a:r>
            <a:r>
              <a:rPr lang="en-US" sz="3600" i="1" dirty="0"/>
              <a:t>Individuals with Disabilities Education Improvement Act </a:t>
            </a:r>
            <a:r>
              <a:rPr lang="en-US" sz="3600" dirty="0"/>
              <a:t>(IDEA), which is federal legislation that was </a:t>
            </a:r>
            <a:r>
              <a:rPr lang="en-US" sz="3600" dirty="0" smtClean="0"/>
              <a:t>last reauthorized </a:t>
            </a:r>
            <a:r>
              <a:rPr lang="en-US" sz="3600" dirty="0"/>
              <a:t>by US Congress in November 2004 </a:t>
            </a:r>
          </a:p>
          <a:p>
            <a:r>
              <a:rPr lang="en-US" dirty="0"/>
              <a:t>https://www.youtube.com/watch?v=mHkLUp52vZ0</a:t>
            </a:r>
          </a:p>
          <a:p>
            <a:pPr marL="0" indent="0">
              <a:buNone/>
            </a:pPr>
            <a:endParaRPr lang="en-US" dirty="0"/>
          </a:p>
        </p:txBody>
      </p:sp>
    </p:spTree>
    <p:extLst>
      <p:ext uri="{BB962C8B-B14F-4D97-AF65-F5344CB8AC3E}">
        <p14:creationId xmlns:p14="http://schemas.microsoft.com/office/powerpoint/2010/main" val="21906822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Team-Based Practice Supports</a:t>
            </a:r>
            <a:endParaRPr lang="en-US" dirty="0"/>
          </a:p>
        </p:txBody>
      </p:sp>
      <p:sp>
        <p:nvSpPr>
          <p:cNvPr id="3" name="Content Placeholder 2"/>
          <p:cNvSpPr>
            <a:spLocks noGrp="1"/>
          </p:cNvSpPr>
          <p:nvPr>
            <p:ph idx="1"/>
          </p:nvPr>
        </p:nvSpPr>
        <p:spPr/>
        <p:txBody>
          <a:bodyPr>
            <a:noAutofit/>
          </a:bodyPr>
          <a:lstStyle/>
          <a:p>
            <a:pPr marL="342900" marR="0" lvl="0" indent="-342900" algn="just">
              <a:spcBef>
                <a:spcPts val="0"/>
              </a:spcBef>
              <a:spcAft>
                <a:spcPts val="1000"/>
              </a:spcAft>
              <a:buFont typeface="Courier New"/>
              <a:buChar char="o"/>
            </a:pPr>
            <a:r>
              <a:rPr lang="en-US" sz="3200" dirty="0" smtClean="0">
                <a:ea typeface="Calibri"/>
                <a:cs typeface="Times New Roman"/>
              </a:rPr>
              <a:t>Developing and implementing a </a:t>
            </a:r>
            <a:r>
              <a:rPr lang="en-US" sz="3200" i="1" dirty="0" smtClean="0">
                <a:ea typeface="Calibri"/>
                <a:cs typeface="Times New Roman"/>
              </a:rPr>
              <a:t>Team-based approach </a:t>
            </a:r>
            <a:r>
              <a:rPr lang="en-US" sz="3200" dirty="0" smtClean="0">
                <a:ea typeface="Calibri"/>
                <a:cs typeface="Times New Roman"/>
              </a:rPr>
              <a:t>where </a:t>
            </a:r>
            <a:r>
              <a:rPr lang="en-US" sz="3200" dirty="0">
                <a:ea typeface="Calibri"/>
                <a:cs typeface="Times New Roman"/>
              </a:rPr>
              <a:t>early interventionists and families collaborate with each other to address the family </a:t>
            </a:r>
            <a:r>
              <a:rPr lang="en-US" sz="3200" dirty="0" smtClean="0">
                <a:ea typeface="Calibri"/>
                <a:cs typeface="Times New Roman"/>
              </a:rPr>
              <a:t>CPRs</a:t>
            </a:r>
          </a:p>
          <a:p>
            <a:pPr marL="342900" marR="0" lvl="0" indent="-342900" algn="just">
              <a:spcBef>
                <a:spcPts val="0"/>
              </a:spcBef>
              <a:spcAft>
                <a:spcPts val="1000"/>
              </a:spcAft>
              <a:buFont typeface="Courier New"/>
              <a:buChar char="o"/>
            </a:pPr>
            <a:r>
              <a:rPr lang="en-US" sz="3200" dirty="0" smtClean="0">
                <a:cs typeface="Times New Roman"/>
              </a:rPr>
              <a:t>Approximately 12 members, chaired by Tim Butler</a:t>
            </a:r>
            <a:endParaRPr lang="en-US" sz="3200" dirty="0"/>
          </a:p>
        </p:txBody>
      </p:sp>
    </p:spTree>
    <p:extLst>
      <p:ext uri="{BB962C8B-B14F-4D97-AF65-F5344CB8AC3E}">
        <p14:creationId xmlns:p14="http://schemas.microsoft.com/office/powerpoint/2010/main" val="10917008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Service Delivery Supports Family Priorities</a:t>
            </a:r>
            <a:endParaRPr lang="en-US" dirty="0"/>
          </a:p>
        </p:txBody>
      </p:sp>
      <p:sp>
        <p:nvSpPr>
          <p:cNvPr id="3" name="Content Placeholder 2"/>
          <p:cNvSpPr>
            <a:spLocks noGrp="1"/>
          </p:cNvSpPr>
          <p:nvPr>
            <p:ph idx="1"/>
          </p:nvPr>
        </p:nvSpPr>
        <p:spPr/>
        <p:txBody>
          <a:bodyPr/>
          <a:lstStyle/>
          <a:p>
            <a:pPr marL="342900" marR="0" lvl="0" indent="-342900" algn="just">
              <a:lnSpc>
                <a:spcPct val="115000"/>
              </a:lnSpc>
              <a:spcBef>
                <a:spcPts val="0"/>
              </a:spcBef>
              <a:spcAft>
                <a:spcPts val="1000"/>
              </a:spcAft>
              <a:buFont typeface="Courier New"/>
              <a:buChar char="o"/>
            </a:pPr>
            <a:r>
              <a:rPr lang="en-US" i="1" dirty="0">
                <a:ea typeface="Calibri"/>
                <a:cs typeface="Times New Roman"/>
              </a:rPr>
              <a:t>Service Delivery supports Family Priorities </a:t>
            </a:r>
            <a:r>
              <a:rPr lang="en-US" dirty="0">
                <a:ea typeface="Calibri"/>
                <a:cs typeface="Times New Roman"/>
              </a:rPr>
              <a:t>such that early interventionists address IFSP outcomes using intervention strategies where both the child and family are actively engaged and focused on familiar, everyday routines and activities.  </a:t>
            </a:r>
            <a:endParaRPr lang="en-US" dirty="0" smtClean="0">
              <a:ea typeface="Calibri"/>
              <a:cs typeface="Times New Roman"/>
            </a:endParaRPr>
          </a:p>
          <a:p>
            <a:pPr marL="342900" marR="0" lvl="0" indent="-342900" algn="just">
              <a:lnSpc>
                <a:spcPct val="115000"/>
              </a:lnSpc>
              <a:spcBef>
                <a:spcPts val="0"/>
              </a:spcBef>
              <a:spcAft>
                <a:spcPts val="1000"/>
              </a:spcAft>
              <a:buFont typeface="Courier New"/>
              <a:buChar char="o"/>
            </a:pPr>
            <a:r>
              <a:rPr lang="en-US" dirty="0" smtClean="0">
                <a:cs typeface="Times New Roman"/>
              </a:rPr>
              <a:t>Approximately 12 members chaired by Shanida Mathieu and Marc </a:t>
            </a:r>
            <a:r>
              <a:rPr lang="en-US" dirty="0" err="1" smtClean="0">
                <a:cs typeface="Times New Roman"/>
              </a:rPr>
              <a:t>Garnier</a:t>
            </a:r>
            <a:endParaRPr lang="en-US" dirty="0"/>
          </a:p>
        </p:txBody>
      </p:sp>
    </p:spTree>
    <p:extLst>
      <p:ext uri="{BB962C8B-B14F-4D97-AF65-F5344CB8AC3E}">
        <p14:creationId xmlns:p14="http://schemas.microsoft.com/office/powerpoint/2010/main" val="21926546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029200"/>
            <a:ext cx="6781800" cy="1143000"/>
          </a:xfrm>
        </p:spPr>
        <p:txBody>
          <a:bodyPr>
            <a:normAutofit/>
          </a:bodyPr>
          <a:lstStyle/>
          <a:p>
            <a:r>
              <a:rPr lang="en-US" sz="4400" dirty="0" smtClean="0"/>
              <a:t>How to join a committee</a:t>
            </a:r>
            <a:endParaRPr lang="en-US" sz="4400" dirty="0"/>
          </a:p>
        </p:txBody>
      </p:sp>
      <p:sp>
        <p:nvSpPr>
          <p:cNvPr id="3" name="Content Placeholder 2"/>
          <p:cNvSpPr>
            <a:spLocks noGrp="1"/>
          </p:cNvSpPr>
          <p:nvPr>
            <p:ph idx="1"/>
          </p:nvPr>
        </p:nvSpPr>
        <p:spPr>
          <a:xfrm>
            <a:off x="762000" y="685800"/>
            <a:ext cx="7543800" cy="4648200"/>
          </a:xfrm>
        </p:spPr>
        <p:txBody>
          <a:bodyPr>
            <a:normAutofit fontScale="92500" lnSpcReduction="10000"/>
          </a:bodyPr>
          <a:lstStyle/>
          <a:p>
            <a:endParaRPr lang="en-US" sz="2800" dirty="0" smtClean="0"/>
          </a:p>
          <a:p>
            <a:r>
              <a:rPr lang="en-US" sz="2800" dirty="0" smtClean="0"/>
              <a:t>Request </a:t>
            </a:r>
            <a:r>
              <a:rPr lang="en-US" sz="2800" dirty="0"/>
              <a:t>an application from the Executive  </a:t>
            </a:r>
            <a:r>
              <a:rPr lang="en-US" sz="2800" dirty="0" smtClean="0"/>
              <a:t>Director or committee chairs</a:t>
            </a:r>
            <a:endParaRPr lang="en-US" sz="2800" dirty="0"/>
          </a:p>
          <a:p>
            <a:r>
              <a:rPr lang="en-US" sz="2800" dirty="0"/>
              <a:t>Your application will be reviewed at the next Executive Committee meeting for approval and you will be notified of your acceptance. </a:t>
            </a:r>
          </a:p>
          <a:p>
            <a:r>
              <a:rPr lang="en-US" sz="2800" dirty="0"/>
              <a:t> </a:t>
            </a:r>
            <a:r>
              <a:rPr lang="en-US" sz="2800" dirty="0" smtClean="0"/>
              <a:t>Co-chairs </a:t>
            </a:r>
            <a:r>
              <a:rPr lang="en-US" sz="2800" dirty="0"/>
              <a:t>are elected by committee members</a:t>
            </a:r>
          </a:p>
          <a:p>
            <a:r>
              <a:rPr lang="en-US" sz="2800" dirty="0"/>
              <a:t>If you have questions about which committee </a:t>
            </a:r>
            <a:r>
              <a:rPr lang="en-US" sz="2800" dirty="0" smtClean="0"/>
              <a:t>may </a:t>
            </a:r>
            <a:r>
              <a:rPr lang="en-US" sz="2800" dirty="0"/>
              <a:t>be the best </a:t>
            </a:r>
            <a:r>
              <a:rPr lang="en-US" sz="2800" dirty="0" smtClean="0"/>
              <a:t>fit, </a:t>
            </a:r>
            <a:r>
              <a:rPr lang="en-US" sz="2800" dirty="0"/>
              <a:t>reach out to </a:t>
            </a:r>
            <a:r>
              <a:rPr lang="en-US" sz="2800" dirty="0" smtClean="0"/>
              <a:t>the Executive Director   or attend the subcommittee meetings held the mornings of the SICC </a:t>
            </a:r>
            <a:r>
              <a:rPr lang="en-US" sz="2800" dirty="0"/>
              <a:t>quarterly meeting</a:t>
            </a:r>
          </a:p>
          <a:p>
            <a:endParaRPr lang="en-US" dirty="0"/>
          </a:p>
          <a:p>
            <a:endParaRPr lang="en-US" dirty="0"/>
          </a:p>
        </p:txBody>
      </p:sp>
    </p:spTree>
    <p:extLst>
      <p:ext uri="{BB962C8B-B14F-4D97-AF65-F5344CB8AC3E}">
        <p14:creationId xmlns:p14="http://schemas.microsoft.com/office/powerpoint/2010/main" val="42472958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800600"/>
            <a:ext cx="6781800" cy="1371600"/>
          </a:xfrm>
        </p:spPr>
        <p:txBody>
          <a:bodyPr>
            <a:normAutofit fontScale="90000"/>
          </a:bodyPr>
          <a:lstStyle/>
          <a:p>
            <a:r>
              <a:rPr lang="en-US" sz="4400" dirty="0" smtClean="0"/>
              <a:t>Characteristics of </a:t>
            </a:r>
            <a:br>
              <a:rPr lang="en-US" sz="4400" dirty="0" smtClean="0"/>
            </a:br>
            <a:r>
              <a:rPr lang="en-US" sz="4400" dirty="0" smtClean="0"/>
              <a:t>Effective ICC’s</a:t>
            </a:r>
            <a:endParaRPr lang="en-US" sz="4400" dirty="0"/>
          </a:p>
        </p:txBody>
      </p:sp>
      <p:sp>
        <p:nvSpPr>
          <p:cNvPr id="3" name="Content Placeholder 2"/>
          <p:cNvSpPr>
            <a:spLocks noGrp="1"/>
          </p:cNvSpPr>
          <p:nvPr>
            <p:ph idx="1"/>
          </p:nvPr>
        </p:nvSpPr>
        <p:spPr>
          <a:xfrm>
            <a:off x="762000" y="685800"/>
            <a:ext cx="7543800" cy="4191000"/>
          </a:xfrm>
        </p:spPr>
        <p:txBody>
          <a:bodyPr>
            <a:normAutofit fontScale="92500" lnSpcReduction="20000"/>
          </a:bodyPr>
          <a:lstStyle/>
          <a:p>
            <a:r>
              <a:rPr lang="en-US" sz="2200" dirty="0" smtClean="0"/>
              <a:t>Dual Focus – policies and services</a:t>
            </a:r>
          </a:p>
          <a:p>
            <a:r>
              <a:rPr lang="en-US" sz="2200" dirty="0" smtClean="0"/>
              <a:t>Problem-solving or action group</a:t>
            </a:r>
          </a:p>
          <a:p>
            <a:r>
              <a:rPr lang="en-US" sz="2200" dirty="0" smtClean="0"/>
              <a:t>Includes:</a:t>
            </a:r>
          </a:p>
          <a:p>
            <a:pPr lvl="1">
              <a:buFont typeface="Wingdings" panose="05000000000000000000" pitchFamily="2" charset="2"/>
              <a:buChar char="Ø"/>
            </a:pPr>
            <a:r>
              <a:rPr lang="en-US" dirty="0" smtClean="0"/>
              <a:t>Family members</a:t>
            </a:r>
          </a:p>
          <a:p>
            <a:pPr lvl="1">
              <a:buFont typeface="Wingdings" panose="05000000000000000000" pitchFamily="2" charset="2"/>
              <a:buChar char="Ø"/>
            </a:pPr>
            <a:r>
              <a:rPr lang="en-US" dirty="0" smtClean="0"/>
              <a:t>Primary service Providers</a:t>
            </a:r>
          </a:p>
          <a:p>
            <a:pPr lvl="1">
              <a:buFont typeface="Wingdings" panose="05000000000000000000" pitchFamily="2" charset="2"/>
              <a:buChar char="Ø"/>
            </a:pPr>
            <a:r>
              <a:rPr lang="en-US" dirty="0" smtClean="0"/>
              <a:t>Management representatives</a:t>
            </a:r>
            <a:endParaRPr lang="en-US" dirty="0"/>
          </a:p>
          <a:p>
            <a:pPr marL="342900" lvl="1" indent="-342900"/>
            <a:r>
              <a:rPr lang="en-US" dirty="0" smtClean="0"/>
              <a:t>Consistent attendance/representation</a:t>
            </a:r>
          </a:p>
          <a:p>
            <a:pPr marL="342900" lvl="1" indent="-342900"/>
            <a:r>
              <a:rPr lang="en-US" dirty="0" smtClean="0"/>
              <a:t>Equal partnership among </a:t>
            </a:r>
            <a:r>
              <a:rPr lang="en-US" b="1" i="1" dirty="0" smtClean="0"/>
              <a:t>all</a:t>
            </a:r>
            <a:r>
              <a:rPr lang="en-US" dirty="0" smtClean="0"/>
              <a:t> members</a:t>
            </a:r>
          </a:p>
          <a:p>
            <a:pPr marL="342900" lvl="1" indent="-342900"/>
            <a:r>
              <a:rPr lang="en-US" dirty="0" smtClean="0"/>
              <a:t>Consistent leadership</a:t>
            </a:r>
          </a:p>
          <a:p>
            <a:pPr marL="342900" lvl="1" indent="-342900"/>
            <a:r>
              <a:rPr lang="en-US" dirty="0" smtClean="0"/>
              <a:t>Well-defined goals</a:t>
            </a:r>
          </a:p>
          <a:p>
            <a:pPr marL="342900" lvl="1" indent="-342900"/>
            <a:r>
              <a:rPr lang="en-US" dirty="0" smtClean="0"/>
              <a:t>Group Cohesiveness</a:t>
            </a:r>
          </a:p>
          <a:p>
            <a:pPr marL="342900" lvl="1" indent="-342900"/>
            <a:r>
              <a:rPr lang="en-US" dirty="0" smtClean="0"/>
              <a:t>Established meeting procedures and times</a:t>
            </a:r>
          </a:p>
          <a:p>
            <a:pPr marL="342900" lvl="1" indent="-342900"/>
            <a:r>
              <a:rPr lang="en-US" dirty="0" smtClean="0"/>
              <a:t>Set Agenda</a:t>
            </a:r>
            <a:endParaRPr lang="en-US" dirty="0"/>
          </a:p>
        </p:txBody>
      </p:sp>
    </p:spTree>
    <p:extLst>
      <p:ext uri="{BB962C8B-B14F-4D97-AF65-F5344CB8AC3E}">
        <p14:creationId xmlns:p14="http://schemas.microsoft.com/office/powerpoint/2010/main" val="83736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Questions? </a:t>
            </a:r>
            <a:br>
              <a:rPr lang="en-US" dirty="0" smtClean="0"/>
            </a:br>
            <a:r>
              <a:rPr lang="en-US" dirty="0" smtClean="0"/>
              <a:t>Discussion.</a:t>
            </a:r>
            <a:br>
              <a:rPr lang="en-US" dirty="0" smtClean="0"/>
            </a:br>
            <a:r>
              <a:rPr lang="en-US" dirty="0" smtClean="0"/>
              <a:t>Wrap-Up!</a:t>
            </a:r>
            <a:endParaRPr lang="en-US" dirty="0"/>
          </a:p>
        </p:txBody>
      </p:sp>
      <p:sp>
        <p:nvSpPr>
          <p:cNvPr id="4" name="Subtitle 3"/>
          <p:cNvSpPr>
            <a:spLocks noGrp="1"/>
          </p:cNvSpPr>
          <p:nvPr>
            <p:ph type="subTitle" idx="1"/>
          </p:nvPr>
        </p:nvSpPr>
        <p:spPr/>
        <p:txBody>
          <a:bodyPr>
            <a:normAutofit/>
          </a:bodyPr>
          <a:lstStyle/>
          <a:p>
            <a:r>
              <a:rPr lang="en-US" sz="4400" dirty="0" smtClean="0"/>
              <a:t>In Conclusion……..</a:t>
            </a:r>
            <a:endParaRPr lang="en-US" sz="4400" dirty="0"/>
          </a:p>
        </p:txBody>
      </p:sp>
    </p:spTree>
    <p:extLst>
      <p:ext uri="{BB962C8B-B14F-4D97-AF65-F5344CB8AC3E}">
        <p14:creationId xmlns:p14="http://schemas.microsoft.com/office/powerpoint/2010/main" val="745068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257800"/>
            <a:ext cx="7848600" cy="838200"/>
          </a:xfrm>
        </p:spPr>
        <p:txBody>
          <a:bodyPr>
            <a:normAutofit/>
          </a:bodyPr>
          <a:lstStyle/>
          <a:p>
            <a:r>
              <a:rPr lang="en-US" sz="3600" dirty="0"/>
              <a:t>EarlySteps History and Legislation </a:t>
            </a:r>
          </a:p>
        </p:txBody>
      </p:sp>
      <p:sp>
        <p:nvSpPr>
          <p:cNvPr id="3" name="Content Placeholder 2"/>
          <p:cNvSpPr>
            <a:spLocks noGrp="1"/>
          </p:cNvSpPr>
          <p:nvPr>
            <p:ph idx="1"/>
          </p:nvPr>
        </p:nvSpPr>
        <p:spPr>
          <a:xfrm>
            <a:off x="762000" y="457200"/>
            <a:ext cx="7543800" cy="4876800"/>
          </a:xfrm>
        </p:spPr>
        <p:txBody>
          <a:bodyPr>
            <a:normAutofit fontScale="85000" lnSpcReduction="20000"/>
          </a:bodyPr>
          <a:lstStyle/>
          <a:p>
            <a:endParaRPr lang="en-US" sz="2600" dirty="0" smtClean="0"/>
          </a:p>
          <a:p>
            <a:r>
              <a:rPr lang="en-US" sz="2600" dirty="0" smtClean="0"/>
              <a:t>Early </a:t>
            </a:r>
            <a:r>
              <a:rPr lang="en-US" sz="2600" dirty="0"/>
              <a:t>intervention is a series of supports provided by authority of this federal law originally passed by Congress in 1986--32 years ago. </a:t>
            </a:r>
          </a:p>
          <a:p>
            <a:r>
              <a:rPr lang="en-US" sz="2600" dirty="0"/>
              <a:t>Louisiana has always participated in Early Intervention since the legislation began in 1986 and </a:t>
            </a:r>
          </a:p>
          <a:p>
            <a:r>
              <a:rPr lang="en-US" sz="2600" dirty="0"/>
              <a:t>was originally called </a:t>
            </a:r>
            <a:r>
              <a:rPr lang="en-US" sz="2600" dirty="0">
                <a:solidFill>
                  <a:schemeClr val="accent3">
                    <a:lumMod val="50000"/>
                  </a:schemeClr>
                </a:solidFill>
              </a:rPr>
              <a:t>ChildNet</a:t>
            </a:r>
            <a:r>
              <a:rPr lang="en-US" sz="2600" dirty="0"/>
              <a:t>  with the Louisiana Department of Education. </a:t>
            </a:r>
          </a:p>
          <a:p>
            <a:r>
              <a:rPr lang="en-US" sz="2600" dirty="0"/>
              <a:t>In July 2003, LDH became the </a:t>
            </a:r>
            <a:r>
              <a:rPr lang="en-US" sz="2600" dirty="0">
                <a:solidFill>
                  <a:schemeClr val="tx1"/>
                </a:solidFill>
              </a:rPr>
              <a:t>Lead Agency</a:t>
            </a:r>
            <a:r>
              <a:rPr lang="en-US" sz="2600" dirty="0"/>
              <a:t>, and the system name was changed to EarlySteps. OCDD administers the program in LDH</a:t>
            </a:r>
            <a:r>
              <a:rPr lang="en-US" sz="2600" dirty="0" smtClean="0"/>
              <a:t>.</a:t>
            </a:r>
            <a:endParaRPr lang="en-US" sz="2600" dirty="0"/>
          </a:p>
          <a:p>
            <a:r>
              <a:rPr lang="en-US" sz="2600" dirty="0"/>
              <a:t>Currently, every state participates in the </a:t>
            </a:r>
            <a:r>
              <a:rPr lang="en-US" sz="2600" dirty="0" smtClean="0"/>
              <a:t>IDEA Part </a:t>
            </a:r>
            <a:r>
              <a:rPr lang="en-US" sz="2600" dirty="0"/>
              <a:t>C program (Ex. Georgia’s early intervention is called “Babies Can’t Wait.” Mississippi’s is “First Steps.” )</a:t>
            </a:r>
          </a:p>
          <a:p>
            <a:r>
              <a:rPr lang="en-US" sz="2600" dirty="0"/>
              <a:t>Before 1975—other federal and state funds provided services to agencies in Louisiana</a:t>
            </a:r>
          </a:p>
          <a:p>
            <a:endParaRPr lang="en-US" dirty="0"/>
          </a:p>
        </p:txBody>
      </p:sp>
    </p:spTree>
    <p:extLst>
      <p:ext uri="{BB962C8B-B14F-4D97-AF65-F5344CB8AC3E}">
        <p14:creationId xmlns:p14="http://schemas.microsoft.com/office/powerpoint/2010/main" val="1358455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81600"/>
            <a:ext cx="6781800" cy="990600"/>
          </a:xfrm>
        </p:spPr>
        <p:txBody>
          <a:bodyPr>
            <a:normAutofit/>
          </a:bodyPr>
          <a:lstStyle/>
          <a:p>
            <a:r>
              <a:rPr lang="en-US" sz="3600" dirty="0" smtClean="0"/>
              <a:t>IDEA Part C in Louisiana</a:t>
            </a:r>
            <a:endParaRPr lang="en-US" sz="3600" dirty="0"/>
          </a:p>
        </p:txBody>
      </p:sp>
      <p:sp>
        <p:nvSpPr>
          <p:cNvPr id="3" name="Content Placeholder 2"/>
          <p:cNvSpPr>
            <a:spLocks noGrp="1"/>
          </p:cNvSpPr>
          <p:nvPr>
            <p:ph idx="1"/>
          </p:nvPr>
        </p:nvSpPr>
        <p:spPr/>
        <p:txBody>
          <a:bodyPr>
            <a:normAutofit/>
          </a:bodyPr>
          <a:lstStyle/>
          <a:p>
            <a:r>
              <a:rPr lang="en-US" sz="3200" dirty="0"/>
              <a:t>Louisiana Law:  </a:t>
            </a:r>
            <a:r>
              <a:rPr lang="en-US" sz="3200" i="1" dirty="0"/>
              <a:t>Act 417, 2013 Session:</a:t>
            </a:r>
            <a:br>
              <a:rPr lang="en-US" sz="3200" i="1" dirty="0"/>
            </a:br>
            <a:r>
              <a:rPr lang="en-US" sz="3200" i="1" dirty="0"/>
              <a:t>RS 28: </a:t>
            </a:r>
            <a:r>
              <a:rPr lang="en-US" sz="3200" i="1" dirty="0" smtClean="0"/>
              <a:t>461-470</a:t>
            </a:r>
          </a:p>
          <a:p>
            <a:r>
              <a:rPr lang="en-US" sz="3200" dirty="0" smtClean="0"/>
              <a:t>Rules</a:t>
            </a:r>
            <a:r>
              <a:rPr lang="en-US" sz="3200" dirty="0"/>
              <a:t>: </a:t>
            </a:r>
            <a:r>
              <a:rPr lang="en-US" sz="3200" i="1" dirty="0"/>
              <a:t>LAC Title </a:t>
            </a:r>
            <a:r>
              <a:rPr lang="en-US" sz="3200" i="1" dirty="0" smtClean="0"/>
              <a:t>48:IX.334</a:t>
            </a:r>
          </a:p>
          <a:p>
            <a:r>
              <a:rPr lang="en-US" sz="3200" i="1" dirty="0" smtClean="0"/>
              <a:t>Policies </a:t>
            </a:r>
            <a:r>
              <a:rPr lang="en-US" sz="3200" dirty="0"/>
              <a:t>and</a:t>
            </a:r>
            <a:r>
              <a:rPr lang="en-US" sz="3200" i="1" dirty="0"/>
              <a:t> Practice Manual</a:t>
            </a:r>
            <a:r>
              <a:rPr lang="en-US" sz="3200" dirty="0"/>
              <a:t>:  EarlySteps website</a:t>
            </a:r>
            <a:br>
              <a:rPr lang="en-US" sz="3200" dirty="0"/>
            </a:br>
            <a:endParaRPr lang="en-US" sz="3200" dirty="0"/>
          </a:p>
        </p:txBody>
      </p:sp>
    </p:spTree>
    <p:extLst>
      <p:ext uri="{BB962C8B-B14F-4D97-AF65-F5344CB8AC3E}">
        <p14:creationId xmlns:p14="http://schemas.microsoft.com/office/powerpoint/2010/main" val="30980397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05400"/>
            <a:ext cx="6781800" cy="1066800"/>
          </a:xfrm>
        </p:spPr>
        <p:txBody>
          <a:bodyPr>
            <a:normAutofit/>
          </a:bodyPr>
          <a:lstStyle/>
          <a:p>
            <a:r>
              <a:rPr lang="en-US" dirty="0" smtClean="0"/>
              <a:t>Purpose of IDEA Part </a:t>
            </a:r>
            <a:r>
              <a:rPr lang="en-US" dirty="0"/>
              <a:t>C</a:t>
            </a:r>
          </a:p>
        </p:txBody>
      </p:sp>
      <p:sp>
        <p:nvSpPr>
          <p:cNvPr id="3" name="Content Placeholder 2"/>
          <p:cNvSpPr>
            <a:spLocks noGrp="1"/>
          </p:cNvSpPr>
          <p:nvPr>
            <p:ph idx="1"/>
          </p:nvPr>
        </p:nvSpPr>
        <p:spPr>
          <a:xfrm>
            <a:off x="762000" y="685800"/>
            <a:ext cx="7543800" cy="4495800"/>
          </a:xfrm>
        </p:spPr>
        <p:txBody>
          <a:bodyPr/>
          <a:lstStyle/>
          <a:p>
            <a:r>
              <a:rPr lang="en-US" dirty="0"/>
              <a:t>Children and families enrolled in EarlySteps receive supports and services which enable them to help their child progress </a:t>
            </a:r>
            <a:r>
              <a:rPr lang="en-US" i="1" dirty="0"/>
              <a:t>developmentally </a:t>
            </a:r>
            <a:r>
              <a:rPr lang="en-US" dirty="0"/>
              <a:t>and to improve their child’s </a:t>
            </a:r>
            <a:r>
              <a:rPr lang="en-US" i="1" dirty="0"/>
              <a:t>functioning </a:t>
            </a:r>
            <a:r>
              <a:rPr lang="en-US" dirty="0"/>
              <a:t>as a family member within the daily routines of the family.</a:t>
            </a:r>
          </a:p>
          <a:p>
            <a:r>
              <a:rPr lang="en-US" dirty="0"/>
              <a:t>EarlySteps is a family education and training program.</a:t>
            </a:r>
          </a:p>
          <a:p>
            <a:r>
              <a:rPr lang="en-US" dirty="0"/>
              <a:t>System designed to meet the 5 purposes  of</a:t>
            </a:r>
          </a:p>
          <a:p>
            <a:pPr marL="0" indent="0">
              <a:buNone/>
            </a:pPr>
            <a:r>
              <a:rPr lang="en-US" dirty="0"/>
              <a:t>IDEA described in the video</a:t>
            </a:r>
          </a:p>
          <a:p>
            <a:pPr marL="0" indent="0">
              <a:buNone/>
            </a:pPr>
            <a:endParaRPr lang="en-US" dirty="0"/>
          </a:p>
        </p:txBody>
      </p:sp>
    </p:spTree>
    <p:extLst>
      <p:ext uri="{BB962C8B-B14F-4D97-AF65-F5344CB8AC3E}">
        <p14:creationId xmlns:p14="http://schemas.microsoft.com/office/powerpoint/2010/main" val="2156966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81600"/>
            <a:ext cx="6781800" cy="990600"/>
          </a:xfrm>
        </p:spPr>
        <p:txBody>
          <a:bodyPr>
            <a:normAutofit/>
          </a:bodyPr>
          <a:lstStyle/>
          <a:p>
            <a:r>
              <a:rPr lang="en-US" sz="4800" dirty="0" smtClean="0"/>
              <a:t>Requirements of IDEA-C</a:t>
            </a:r>
            <a:endParaRPr lang="en-US" sz="4800" dirty="0"/>
          </a:p>
        </p:txBody>
      </p:sp>
      <p:sp>
        <p:nvSpPr>
          <p:cNvPr id="3" name="Content Placeholder 2"/>
          <p:cNvSpPr>
            <a:spLocks noGrp="1"/>
          </p:cNvSpPr>
          <p:nvPr>
            <p:ph idx="1"/>
          </p:nvPr>
        </p:nvSpPr>
        <p:spPr>
          <a:xfrm>
            <a:off x="762000" y="381000"/>
            <a:ext cx="7543800" cy="4876800"/>
          </a:xfrm>
        </p:spPr>
        <p:txBody>
          <a:bodyPr>
            <a:normAutofit/>
          </a:bodyPr>
          <a:lstStyle/>
          <a:p>
            <a:r>
              <a:rPr lang="en-US" dirty="0" smtClean="0"/>
              <a:t>Lead Agency designated by the Governor</a:t>
            </a:r>
          </a:p>
          <a:p>
            <a:r>
              <a:rPr lang="en-US" dirty="0" smtClean="0"/>
              <a:t>Policy for arranging services, reimbursement, coordinate resources</a:t>
            </a:r>
          </a:p>
          <a:p>
            <a:r>
              <a:rPr lang="en-US" dirty="0" smtClean="0"/>
              <a:t>Rights, Procedural Safeguards, Dispute Resolution</a:t>
            </a:r>
          </a:p>
          <a:p>
            <a:r>
              <a:rPr lang="en-US" dirty="0" smtClean="0"/>
              <a:t>Data Collection and Reporting</a:t>
            </a:r>
          </a:p>
          <a:p>
            <a:r>
              <a:rPr lang="en-US" dirty="0" smtClean="0"/>
              <a:t>Services in Natural Environments</a:t>
            </a:r>
          </a:p>
          <a:p>
            <a:r>
              <a:rPr lang="en-US" dirty="0" smtClean="0"/>
              <a:t>Definition of developmental delay/eligibility and timely, family-directed evaluation </a:t>
            </a:r>
          </a:p>
          <a:p>
            <a:r>
              <a:rPr lang="en-US" dirty="0" smtClean="0"/>
              <a:t>Child Find</a:t>
            </a:r>
          </a:p>
          <a:p>
            <a:r>
              <a:rPr lang="en-US" dirty="0" smtClean="0"/>
              <a:t>Directory of services</a:t>
            </a:r>
          </a:p>
          <a:p>
            <a:r>
              <a:rPr lang="en-US" dirty="0" smtClean="0"/>
              <a:t>Personnel Development</a:t>
            </a:r>
          </a:p>
          <a:p>
            <a:endParaRPr lang="en-US" dirty="0"/>
          </a:p>
        </p:txBody>
      </p:sp>
    </p:spTree>
    <p:extLst>
      <p:ext uri="{BB962C8B-B14F-4D97-AF65-F5344CB8AC3E}">
        <p14:creationId xmlns:p14="http://schemas.microsoft.com/office/powerpoint/2010/main" val="2378556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57800"/>
            <a:ext cx="6781800" cy="914400"/>
          </a:xfrm>
        </p:spPr>
        <p:txBody>
          <a:bodyPr>
            <a:normAutofit/>
          </a:bodyPr>
          <a:lstStyle/>
          <a:p>
            <a:r>
              <a:rPr lang="en-US" sz="4000" dirty="0" smtClean="0"/>
              <a:t>Supports and Services</a:t>
            </a:r>
            <a:endParaRPr lang="en-US" sz="4000" dirty="0"/>
          </a:p>
        </p:txBody>
      </p:sp>
      <p:sp>
        <p:nvSpPr>
          <p:cNvPr id="3" name="Text Placeholder 2"/>
          <p:cNvSpPr>
            <a:spLocks noGrp="1"/>
          </p:cNvSpPr>
          <p:nvPr>
            <p:ph type="body" idx="1"/>
          </p:nvPr>
        </p:nvSpPr>
        <p:spPr>
          <a:xfrm>
            <a:off x="228600" y="457200"/>
            <a:ext cx="4187952" cy="792162"/>
          </a:xfrm>
        </p:spPr>
        <p:txBody>
          <a:bodyPr/>
          <a:lstStyle/>
          <a:p>
            <a:r>
              <a:rPr lang="en-US" sz="2000" dirty="0" smtClean="0"/>
              <a:t>Designed to meet: </a:t>
            </a:r>
          </a:p>
          <a:p>
            <a:r>
              <a:rPr lang="en-US" sz="2000" dirty="0" smtClean="0"/>
              <a:t>Developmental needs of the Child</a:t>
            </a:r>
            <a:endParaRPr lang="en-US" sz="2000" dirty="0"/>
          </a:p>
        </p:txBody>
      </p:sp>
      <p:sp>
        <p:nvSpPr>
          <p:cNvPr id="4" name="Content Placeholder 3"/>
          <p:cNvSpPr>
            <a:spLocks noGrp="1"/>
          </p:cNvSpPr>
          <p:nvPr>
            <p:ph sz="half" idx="2"/>
          </p:nvPr>
        </p:nvSpPr>
        <p:spPr>
          <a:xfrm>
            <a:off x="758952" y="1329264"/>
            <a:ext cx="3657600" cy="4004736"/>
          </a:xfrm>
        </p:spPr>
        <p:txBody>
          <a:bodyPr>
            <a:normAutofit lnSpcReduction="10000"/>
          </a:bodyPr>
          <a:lstStyle/>
          <a:p>
            <a:r>
              <a:rPr lang="en-US" dirty="0" smtClean="0"/>
              <a:t>Assistive Technology</a:t>
            </a:r>
          </a:p>
          <a:p>
            <a:r>
              <a:rPr lang="en-US" dirty="0" smtClean="0"/>
              <a:t>Audiology</a:t>
            </a:r>
          </a:p>
          <a:p>
            <a:r>
              <a:rPr lang="en-US" dirty="0" smtClean="0"/>
              <a:t>Family training, counseling</a:t>
            </a:r>
          </a:p>
          <a:p>
            <a:r>
              <a:rPr lang="en-US" dirty="0" smtClean="0"/>
              <a:t>Health, Medical, Nursing Services</a:t>
            </a:r>
          </a:p>
          <a:p>
            <a:r>
              <a:rPr lang="en-US" dirty="0" smtClean="0"/>
              <a:t>Nutrition</a:t>
            </a:r>
          </a:p>
          <a:p>
            <a:r>
              <a:rPr lang="en-US" dirty="0" smtClean="0"/>
              <a:t>Special Instruction</a:t>
            </a:r>
          </a:p>
          <a:p>
            <a:r>
              <a:rPr lang="en-US" dirty="0" smtClean="0"/>
              <a:t>Speech Language Pathology</a:t>
            </a:r>
          </a:p>
          <a:p>
            <a:endParaRPr lang="en-US" dirty="0" smtClean="0"/>
          </a:p>
          <a:p>
            <a:endParaRPr lang="en-US" dirty="0" smtClean="0"/>
          </a:p>
          <a:p>
            <a:pPr marL="0" indent="0">
              <a:buNone/>
            </a:pPr>
            <a:endParaRPr lang="en-US" dirty="0"/>
          </a:p>
        </p:txBody>
      </p:sp>
      <p:sp>
        <p:nvSpPr>
          <p:cNvPr id="5" name="Text Placeholder 4"/>
          <p:cNvSpPr>
            <a:spLocks noGrp="1"/>
          </p:cNvSpPr>
          <p:nvPr>
            <p:ph type="body" sz="quarter" idx="3"/>
          </p:nvPr>
        </p:nvSpPr>
        <p:spPr>
          <a:xfrm>
            <a:off x="4645152" y="457200"/>
            <a:ext cx="4194048" cy="792162"/>
          </a:xfrm>
        </p:spPr>
        <p:txBody>
          <a:bodyPr/>
          <a:lstStyle/>
          <a:p>
            <a:r>
              <a:rPr lang="en-US" sz="2000" dirty="0" smtClean="0"/>
              <a:t>and assist the Family in their child’s development</a:t>
            </a:r>
            <a:endParaRPr lang="en-US" sz="2000" dirty="0"/>
          </a:p>
        </p:txBody>
      </p:sp>
      <p:sp>
        <p:nvSpPr>
          <p:cNvPr id="6" name="Content Placeholder 5"/>
          <p:cNvSpPr>
            <a:spLocks noGrp="1"/>
          </p:cNvSpPr>
          <p:nvPr>
            <p:ph sz="quarter" idx="4"/>
          </p:nvPr>
        </p:nvSpPr>
        <p:spPr>
          <a:xfrm>
            <a:off x="4645152" y="1329264"/>
            <a:ext cx="3657600" cy="4080936"/>
          </a:xfrm>
        </p:spPr>
        <p:txBody>
          <a:bodyPr>
            <a:normAutofit/>
          </a:bodyPr>
          <a:lstStyle/>
          <a:p>
            <a:r>
              <a:rPr lang="en-US" dirty="0" smtClean="0"/>
              <a:t>Transportation</a:t>
            </a:r>
          </a:p>
          <a:p>
            <a:r>
              <a:rPr lang="en-US" dirty="0" smtClean="0"/>
              <a:t>Translation/Interpreter</a:t>
            </a:r>
          </a:p>
          <a:p>
            <a:r>
              <a:rPr lang="en-US" dirty="0" smtClean="0"/>
              <a:t>Vision</a:t>
            </a:r>
          </a:p>
          <a:p>
            <a:r>
              <a:rPr lang="en-US" dirty="0" smtClean="0"/>
              <a:t>Occupational Therapy</a:t>
            </a:r>
          </a:p>
          <a:p>
            <a:r>
              <a:rPr lang="en-US" dirty="0" smtClean="0"/>
              <a:t>Physical Therapy</a:t>
            </a:r>
          </a:p>
          <a:p>
            <a:r>
              <a:rPr lang="en-US" dirty="0" smtClean="0"/>
              <a:t>Psychology</a:t>
            </a:r>
          </a:p>
          <a:p>
            <a:r>
              <a:rPr lang="en-US" dirty="0" smtClean="0"/>
              <a:t>Service Coordination (FSC)</a:t>
            </a:r>
          </a:p>
          <a:p>
            <a:r>
              <a:rPr lang="en-US" dirty="0" smtClean="0"/>
              <a:t>Social Work Services</a:t>
            </a:r>
            <a:endParaRPr lang="en-US" dirty="0"/>
          </a:p>
        </p:txBody>
      </p:sp>
    </p:spTree>
    <p:extLst>
      <p:ext uri="{BB962C8B-B14F-4D97-AF65-F5344CB8AC3E}">
        <p14:creationId xmlns:p14="http://schemas.microsoft.com/office/powerpoint/2010/main" val="13912096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54990</TotalTime>
  <Words>2151</Words>
  <Application>Microsoft Office PowerPoint</Application>
  <PresentationFormat>On-screen Show (4:3)</PresentationFormat>
  <Paragraphs>370</Paragraphs>
  <Slides>44</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Calibri</vt:lpstr>
      <vt:lpstr>Courier New</vt:lpstr>
      <vt:lpstr>Impact</vt:lpstr>
      <vt:lpstr>Symbol</vt:lpstr>
      <vt:lpstr>Times New Roman</vt:lpstr>
      <vt:lpstr>Wingdings</vt:lpstr>
      <vt:lpstr>NewsPrint</vt:lpstr>
      <vt:lpstr>State Interagency Coordinating Council (SICC)</vt:lpstr>
      <vt:lpstr>Welcome and Introductions</vt:lpstr>
      <vt:lpstr>Meeting Objective</vt:lpstr>
      <vt:lpstr>Historical Overview of IDEA</vt:lpstr>
      <vt:lpstr>EarlySteps History and Legislation </vt:lpstr>
      <vt:lpstr>IDEA Part C in Louisiana</vt:lpstr>
      <vt:lpstr>Purpose of IDEA Part C</vt:lpstr>
      <vt:lpstr>Requirements of IDEA-C</vt:lpstr>
      <vt:lpstr>Supports and Services</vt:lpstr>
      <vt:lpstr>Broad Overview of the SICC</vt:lpstr>
      <vt:lpstr>SICC Mission </vt:lpstr>
      <vt:lpstr>SICC Membership</vt:lpstr>
      <vt:lpstr>SICC Member Roles  and Responsibilities</vt:lpstr>
      <vt:lpstr>SICC Membership Composition</vt:lpstr>
      <vt:lpstr>Structure is important</vt:lpstr>
      <vt:lpstr> Creating Structure Can Be Useful</vt:lpstr>
      <vt:lpstr> SICC Meeting Procedures</vt:lpstr>
      <vt:lpstr>Procedures cont.</vt:lpstr>
      <vt:lpstr>Ground Rules for Meetings</vt:lpstr>
      <vt:lpstr>Ground Rules cont.</vt:lpstr>
      <vt:lpstr>Robert’s Rules of Order</vt:lpstr>
      <vt:lpstr> Basic Rules of Order </vt:lpstr>
      <vt:lpstr>AGENDA TOPICS</vt:lpstr>
      <vt:lpstr>Members in  Parliamentary Procedures</vt:lpstr>
      <vt:lpstr>Responsibilities</vt:lpstr>
      <vt:lpstr>What is a Motion? </vt:lpstr>
      <vt:lpstr>PowerPoint Presentation</vt:lpstr>
      <vt:lpstr>Bylaw Review</vt:lpstr>
      <vt:lpstr>Louisiana  Open Meetings Laws</vt:lpstr>
      <vt:lpstr>SICC Roles</vt:lpstr>
      <vt:lpstr>SICC Roles</vt:lpstr>
      <vt:lpstr>SICC Roles cont.</vt:lpstr>
      <vt:lpstr>Council Use of Funds</vt:lpstr>
      <vt:lpstr>Roles of  Lead Agency Administrator</vt:lpstr>
      <vt:lpstr>LA Admin role cont…</vt:lpstr>
      <vt:lpstr>Committee Composition</vt:lpstr>
      <vt:lpstr>Executive Committee</vt:lpstr>
      <vt:lpstr>Executive Committee</vt:lpstr>
      <vt:lpstr>   Family Assessment  </vt:lpstr>
      <vt:lpstr>Team-Based Practice Supports</vt:lpstr>
      <vt:lpstr>Service Delivery Supports Family Priorities</vt:lpstr>
      <vt:lpstr>How to join a committee</vt:lpstr>
      <vt:lpstr>Characteristics of  Effective ICC’s</vt:lpstr>
      <vt:lpstr>Questions?  Discussion. Wrap-Up!</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Interagency Coordinating Council (SICC)</dc:title>
  <dc:creator>Washington, Melanie</dc:creator>
  <cp:lastModifiedBy>Washington, Melanie</cp:lastModifiedBy>
  <cp:revision>66</cp:revision>
  <cp:lastPrinted>2018-11-15T00:16:40Z</cp:lastPrinted>
  <dcterms:created xsi:type="dcterms:W3CDTF">2018-10-19T16:22:56Z</dcterms:created>
  <dcterms:modified xsi:type="dcterms:W3CDTF">2019-10-28T15:45:24Z</dcterms:modified>
</cp:coreProperties>
</file>